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77" r:id="rId8"/>
    <p:sldId id="261" r:id="rId9"/>
    <p:sldId id="262" r:id="rId10"/>
    <p:sldId id="263" r:id="rId11"/>
    <p:sldId id="274" r:id="rId12"/>
    <p:sldId id="280" r:id="rId13"/>
    <p:sldId id="278" r:id="rId14"/>
    <p:sldId id="264" r:id="rId15"/>
    <p:sldId id="265" r:id="rId16"/>
    <p:sldId id="266" r:id="rId17"/>
    <p:sldId id="267" r:id="rId18"/>
    <p:sldId id="268" r:id="rId19"/>
    <p:sldId id="270" r:id="rId20"/>
    <p:sldId id="269" r:id="rId21"/>
    <p:sldId id="271" r:id="rId22"/>
    <p:sldId id="272" r:id="rId23"/>
    <p:sldId id="273" r:id="rId24"/>
    <p:sldId id="275"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5"/>
    <p:restoredTop sz="92562"/>
  </p:normalViewPr>
  <p:slideViewPr>
    <p:cSldViewPr>
      <p:cViewPr varScale="1">
        <p:scale>
          <a:sx n="50" d="100"/>
          <a:sy n="50" d="100"/>
        </p:scale>
        <p:origin x="114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1697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7364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9056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2537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9247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9611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5031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648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247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2191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5949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10/25/19</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43217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media" Target="../media/media10.mp4"/><Relationship Id="rId7" Type="http://schemas.openxmlformats.org/officeDocument/2006/relationships/image" Target="../media/image18.png"/><Relationship Id="rId2" Type="http://schemas.openxmlformats.org/officeDocument/2006/relationships/video" Target="../media/media9.mp4"/><Relationship Id="rId1" Type="http://schemas.microsoft.com/office/2007/relationships/media" Target="../media/media9.mp4"/><Relationship Id="rId6" Type="http://schemas.openxmlformats.org/officeDocument/2006/relationships/image" Target="../media/image17.png"/><Relationship Id="rId5" Type="http://schemas.openxmlformats.org/officeDocument/2006/relationships/slideLayout" Target="../slideLayouts/slideLayout4.xml"/><Relationship Id="rId4" Type="http://schemas.openxmlformats.org/officeDocument/2006/relationships/video" Target="../media/media10.mp4"/></Relationships>
</file>

<file path=ppt/slides/_rels/slide17.xml.rels><?xml version="1.0" encoding="UTF-8" standalone="yes"?>
<Relationships xmlns="http://schemas.openxmlformats.org/package/2006/relationships"><Relationship Id="rId3" Type="http://schemas.microsoft.com/office/2007/relationships/media" Target="../media/media12.mp4"/><Relationship Id="rId7" Type="http://schemas.openxmlformats.org/officeDocument/2006/relationships/image" Target="../media/image20.png"/><Relationship Id="rId2" Type="http://schemas.openxmlformats.org/officeDocument/2006/relationships/video" Target="../media/media11.mp4"/><Relationship Id="rId1" Type="http://schemas.microsoft.com/office/2007/relationships/media" Target="../media/media11.mp4"/><Relationship Id="rId6" Type="http://schemas.openxmlformats.org/officeDocument/2006/relationships/image" Target="../media/image19.png"/><Relationship Id="rId5" Type="http://schemas.openxmlformats.org/officeDocument/2006/relationships/slideLayout" Target="../slideLayouts/slideLayout4.xml"/><Relationship Id="rId4" Type="http://schemas.openxmlformats.org/officeDocument/2006/relationships/video" Target="../media/media12.mp4"/></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3.mp4"/><Relationship Id="rId1" Type="http://schemas.microsoft.com/office/2007/relationships/media" Target="../media/media13.mp4"/><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microsoft.com/office/2007/relationships/media" Target="../media/media15.mp4"/><Relationship Id="rId7" Type="http://schemas.openxmlformats.org/officeDocument/2006/relationships/image" Target="../media/image23.png"/><Relationship Id="rId2" Type="http://schemas.openxmlformats.org/officeDocument/2006/relationships/video" Target="../media/media14.mp4"/><Relationship Id="rId1" Type="http://schemas.microsoft.com/office/2007/relationships/media" Target="../media/media14.mp4"/><Relationship Id="rId6" Type="http://schemas.openxmlformats.org/officeDocument/2006/relationships/image" Target="../media/image22.png"/><Relationship Id="rId5" Type="http://schemas.openxmlformats.org/officeDocument/2006/relationships/slideLayout" Target="../slideLayouts/slideLayout4.xml"/><Relationship Id="rId4" Type="http://schemas.openxmlformats.org/officeDocument/2006/relationships/video" Target="../media/media15.mp4"/></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4.xml.rels><?xml version="1.0" encoding="UTF-8" standalone="yes"?>
<Relationships xmlns="http://schemas.openxmlformats.org/package/2006/relationships"><Relationship Id="rId3" Type="http://schemas.microsoft.com/office/2007/relationships/media" Target="../media/media4.mp4"/><Relationship Id="rId7" Type="http://schemas.openxmlformats.org/officeDocument/2006/relationships/image" Target="../media/image4.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3.png"/><Relationship Id="rId5" Type="http://schemas.openxmlformats.org/officeDocument/2006/relationships/slideLayout" Target="../slideLayouts/slideLayout4.xml"/><Relationship Id="rId4" Type="http://schemas.openxmlformats.org/officeDocument/2006/relationships/video" Target="../media/media4.mp4"/></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microsoft.com/office/2007/relationships/media" Target="../media/media7.mp4"/><Relationship Id="rId7" Type="http://schemas.openxmlformats.org/officeDocument/2006/relationships/image" Target="../media/image9.png"/><Relationship Id="rId2" Type="http://schemas.openxmlformats.org/officeDocument/2006/relationships/video" Target="../media/media6.mp4"/><Relationship Id="rId1" Type="http://schemas.microsoft.com/office/2007/relationships/media" Target="../media/media6.mp4"/><Relationship Id="rId6" Type="http://schemas.openxmlformats.org/officeDocument/2006/relationships/image" Target="../media/image8.png"/><Relationship Id="rId5" Type="http://schemas.openxmlformats.org/officeDocument/2006/relationships/slideLayout" Target="../slideLayouts/slideLayout4.xml"/><Relationship Id="rId4" Type="http://schemas.openxmlformats.org/officeDocument/2006/relationships/video" Target="../media/media7.mp4"/></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8.mp4"/><Relationship Id="rId1" Type="http://schemas.microsoft.com/office/2007/relationships/media" Target="../media/media8.mp4"/><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TAVI: valve thrombosis in a patient with incomplete frame expansion</a:t>
            </a:r>
            <a:endParaRPr lang="en-CA" sz="3200" dirty="0"/>
          </a:p>
        </p:txBody>
      </p:sp>
      <p:sp>
        <p:nvSpPr>
          <p:cNvPr id="3" name="Subtitle 2"/>
          <p:cNvSpPr>
            <a:spLocks noGrp="1"/>
          </p:cNvSpPr>
          <p:nvPr>
            <p:ph type="subTitle" idx="1"/>
          </p:nvPr>
        </p:nvSpPr>
        <p:spPr/>
        <p:txBody>
          <a:bodyPr>
            <a:normAutofit fontScale="77500" lnSpcReduction="20000"/>
          </a:bodyPr>
          <a:lstStyle/>
          <a:p>
            <a:r>
              <a:rPr lang="en-US" sz="2800" dirty="0" err="1"/>
              <a:t>Anoop</a:t>
            </a:r>
            <a:r>
              <a:rPr lang="en-US" sz="2800" dirty="0"/>
              <a:t> Mathew, MD</a:t>
            </a:r>
          </a:p>
          <a:p>
            <a:r>
              <a:rPr lang="en-US" sz="2800" dirty="0"/>
              <a:t>Robert Welsh, MD, FRCPC</a:t>
            </a:r>
          </a:p>
          <a:p>
            <a:r>
              <a:rPr lang="en-US" sz="2800" dirty="0"/>
              <a:t>Benjamin Tyrrell, MD, FRCPC</a:t>
            </a:r>
          </a:p>
          <a:p>
            <a:endParaRPr lang="en-US" sz="2800" dirty="0"/>
          </a:p>
          <a:p>
            <a:r>
              <a:rPr lang="en-US" sz="2800" dirty="0"/>
              <a:t>University of Alberta Hospital, Edmonton</a:t>
            </a:r>
          </a:p>
        </p:txBody>
      </p:sp>
    </p:spTree>
    <p:extLst>
      <p:ext uri="{BB962C8B-B14F-4D97-AF65-F5344CB8AC3E}">
        <p14:creationId xmlns:p14="http://schemas.microsoft.com/office/powerpoint/2010/main" val="2607736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1 month later</a:t>
            </a:r>
            <a:endParaRPr lang="en-CA" dirty="0"/>
          </a:p>
        </p:txBody>
      </p:sp>
      <p:sp>
        <p:nvSpPr>
          <p:cNvPr id="3" name="Content Placeholder 2"/>
          <p:cNvSpPr>
            <a:spLocks noGrp="1"/>
          </p:cNvSpPr>
          <p:nvPr>
            <p:ph idx="1"/>
          </p:nvPr>
        </p:nvSpPr>
        <p:spPr/>
        <p:txBody>
          <a:bodyPr/>
          <a:lstStyle/>
          <a:p>
            <a:r>
              <a:rPr lang="en-US" dirty="0"/>
              <a:t>Brought by EMS in acute pulmonary edema and shock</a:t>
            </a:r>
          </a:p>
          <a:p>
            <a:r>
              <a:rPr lang="en-US" dirty="0"/>
              <a:t>Lactate 6.0, SBP 60 systolic, </a:t>
            </a:r>
            <a:r>
              <a:rPr lang="en-US" dirty="0" err="1"/>
              <a:t>tachycardic</a:t>
            </a:r>
            <a:endParaRPr lang="en-CA" dirty="0"/>
          </a:p>
        </p:txBody>
      </p:sp>
    </p:spTree>
    <p:extLst>
      <p:ext uri="{BB962C8B-B14F-4D97-AF65-F5344CB8AC3E}">
        <p14:creationId xmlns:p14="http://schemas.microsoft.com/office/powerpoint/2010/main" val="1867138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CC139F-B2BC-45DF-A117-10C120EE727B}"/>
              </a:ext>
            </a:extLst>
          </p:cNvPr>
          <p:cNvPicPr>
            <a:picLocks noChangeAspect="1"/>
          </p:cNvPicPr>
          <p:nvPr/>
        </p:nvPicPr>
        <p:blipFill>
          <a:blip r:embed="rId2"/>
          <a:stretch>
            <a:fillRect/>
          </a:stretch>
        </p:blipFill>
        <p:spPr>
          <a:xfrm>
            <a:off x="1371600" y="2044853"/>
            <a:ext cx="2959491" cy="2352795"/>
          </a:xfrm>
          <a:prstGeom prst="rect">
            <a:avLst/>
          </a:prstGeom>
        </p:spPr>
      </p:pic>
      <p:sp>
        <p:nvSpPr>
          <p:cNvPr id="3" name="Rectangle 2">
            <a:extLst>
              <a:ext uri="{FF2B5EF4-FFF2-40B4-BE49-F238E27FC236}">
                <a16:creationId xmlns:a16="http://schemas.microsoft.com/office/drawing/2014/main" id="{258A63D8-B80F-4ECA-A9C9-A17DE9AFD1AC}"/>
              </a:ext>
            </a:extLst>
          </p:cNvPr>
          <p:cNvSpPr/>
          <p:nvPr/>
        </p:nvSpPr>
        <p:spPr>
          <a:xfrm>
            <a:off x="4574638" y="3988074"/>
            <a:ext cx="3429000" cy="1962076"/>
          </a:xfrm>
          <a:prstGeom prst="rect">
            <a:avLst/>
          </a:prstGeom>
        </p:spPr>
        <p:txBody>
          <a:bodyPr>
            <a:spAutoFit/>
          </a:bodyPr>
          <a:lstStyle/>
          <a:p>
            <a:pPr defTabSz="685800"/>
            <a:r>
              <a:rPr lang="en-US" sz="1350" dirty="0">
                <a:solidFill>
                  <a:prstClr val="black"/>
                </a:solidFill>
                <a:latin typeface="Calibri"/>
              </a:rPr>
              <a:t>WHAT THE STUDY ADDS</a:t>
            </a:r>
          </a:p>
          <a:p>
            <a:pPr defTabSz="685800"/>
            <a:r>
              <a:rPr lang="en-US" sz="1350" dirty="0">
                <a:solidFill>
                  <a:prstClr val="black"/>
                </a:solidFill>
                <a:latin typeface="Calibri"/>
              </a:rPr>
              <a:t>Untreated early (median 3 days) leaflet thrombosis did not affect hard end points, and late leaflet thrombosis occurred late up to 3 years.</a:t>
            </a:r>
          </a:p>
          <a:p>
            <a:pPr defTabSz="685800"/>
            <a:endParaRPr lang="en-US" sz="1350" dirty="0">
              <a:solidFill>
                <a:prstClr val="black"/>
              </a:solidFill>
              <a:latin typeface="Calibri"/>
            </a:endParaRPr>
          </a:p>
          <a:p>
            <a:pPr defTabSz="685800"/>
            <a:r>
              <a:rPr lang="en-US" sz="1350" dirty="0">
                <a:solidFill>
                  <a:prstClr val="black"/>
                </a:solidFill>
                <a:latin typeface="Calibri"/>
              </a:rPr>
              <a:t>Independent predictors of leaflet thrombosis may be related to local hemodynamic stasis on the leaflets.</a:t>
            </a:r>
          </a:p>
        </p:txBody>
      </p:sp>
      <p:sp>
        <p:nvSpPr>
          <p:cNvPr id="4" name="Rectangle 3">
            <a:extLst>
              <a:ext uri="{FF2B5EF4-FFF2-40B4-BE49-F238E27FC236}">
                <a16:creationId xmlns:a16="http://schemas.microsoft.com/office/drawing/2014/main" id="{441C7117-DA52-472D-9CAF-2586D22795D4}"/>
              </a:ext>
            </a:extLst>
          </p:cNvPr>
          <p:cNvSpPr/>
          <p:nvPr/>
        </p:nvSpPr>
        <p:spPr>
          <a:xfrm>
            <a:off x="4574638" y="1261158"/>
            <a:ext cx="3429000" cy="1962076"/>
          </a:xfrm>
          <a:prstGeom prst="rect">
            <a:avLst/>
          </a:prstGeom>
        </p:spPr>
        <p:txBody>
          <a:bodyPr>
            <a:spAutoFit/>
          </a:bodyPr>
          <a:lstStyle/>
          <a:p>
            <a:pPr defTabSz="685800"/>
            <a:r>
              <a:rPr lang="en-US" sz="1350" dirty="0">
                <a:solidFill>
                  <a:prstClr val="black"/>
                </a:solidFill>
                <a:latin typeface="Calibri"/>
              </a:rPr>
              <a:t> 485 patients underwent 4-D multidetector CT post- TAVI to survey hypo-attenuated leaflet thickening with reduced leaflet motion compatible with thrombus at a median of 3 days, 6 months, 1 year, 2 years, and 3 years. </a:t>
            </a:r>
          </a:p>
          <a:p>
            <a:pPr defTabSz="685800"/>
            <a:endParaRPr lang="en-US" sz="1350" dirty="0">
              <a:solidFill>
                <a:prstClr val="black"/>
              </a:solidFill>
              <a:latin typeface="Calibri"/>
            </a:endParaRPr>
          </a:p>
          <a:p>
            <a:pPr defTabSz="685800"/>
            <a:r>
              <a:rPr lang="en-US" sz="1350" dirty="0">
                <a:solidFill>
                  <a:prstClr val="black"/>
                </a:solidFill>
                <a:latin typeface="Calibri"/>
              </a:rPr>
              <a:t>Incidence, predictors, and clinical outcomes of early (median 3 days) and late (&gt;30 days) leaflet thrombosis were assessed. </a:t>
            </a:r>
            <a:endParaRPr lang="en-CA" sz="1350" dirty="0">
              <a:solidFill>
                <a:prstClr val="black"/>
              </a:solidFill>
              <a:latin typeface="Calibri"/>
            </a:endParaRPr>
          </a:p>
        </p:txBody>
      </p:sp>
      <p:sp>
        <p:nvSpPr>
          <p:cNvPr id="6" name="Rectangle 5">
            <a:extLst>
              <a:ext uri="{FF2B5EF4-FFF2-40B4-BE49-F238E27FC236}">
                <a16:creationId xmlns:a16="http://schemas.microsoft.com/office/drawing/2014/main" id="{E3453EC3-AE11-484C-AC21-90EDD49B6768}"/>
              </a:ext>
            </a:extLst>
          </p:cNvPr>
          <p:cNvSpPr/>
          <p:nvPr/>
        </p:nvSpPr>
        <p:spPr>
          <a:xfrm>
            <a:off x="1390943" y="5000401"/>
            <a:ext cx="3429000" cy="507831"/>
          </a:xfrm>
          <a:prstGeom prst="rect">
            <a:avLst/>
          </a:prstGeom>
        </p:spPr>
        <p:txBody>
          <a:bodyPr>
            <a:spAutoFit/>
          </a:bodyPr>
          <a:lstStyle/>
          <a:p>
            <a:pPr defTabSz="685800"/>
            <a:r>
              <a:rPr lang="fr-FR" sz="1350" dirty="0">
                <a:solidFill>
                  <a:prstClr val="black"/>
                </a:solidFill>
                <a:latin typeface="Calibri"/>
              </a:rPr>
              <a:t>Circulation: </a:t>
            </a:r>
            <a:r>
              <a:rPr lang="fr-FR" sz="1350" dirty="0" err="1">
                <a:solidFill>
                  <a:prstClr val="black"/>
                </a:solidFill>
                <a:latin typeface="Calibri"/>
              </a:rPr>
              <a:t>Cardiovascular</a:t>
            </a:r>
            <a:r>
              <a:rPr lang="fr-FR" sz="1350" dirty="0">
                <a:solidFill>
                  <a:prstClr val="black"/>
                </a:solidFill>
                <a:latin typeface="Calibri"/>
              </a:rPr>
              <a:t> Interventions. 2019;12:e007349</a:t>
            </a:r>
            <a:endParaRPr lang="en-CA" sz="1350" dirty="0">
              <a:solidFill>
                <a:prstClr val="black"/>
              </a:solidFill>
              <a:latin typeface="Calibri"/>
            </a:endParaRPr>
          </a:p>
        </p:txBody>
      </p:sp>
    </p:spTree>
    <p:extLst>
      <p:ext uri="{BB962C8B-B14F-4D97-AF65-F5344CB8AC3E}">
        <p14:creationId xmlns:p14="http://schemas.microsoft.com/office/powerpoint/2010/main" val="768627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20A6-9BA4-4491-88DE-0B3BF5AABEE7}"/>
              </a:ext>
            </a:extLst>
          </p:cNvPr>
          <p:cNvSpPr>
            <a:spLocks noGrp="1"/>
          </p:cNvSpPr>
          <p:nvPr>
            <p:ph type="title"/>
          </p:nvPr>
        </p:nvSpPr>
        <p:spPr/>
        <p:txBody>
          <a:bodyPr>
            <a:noAutofit/>
          </a:bodyPr>
          <a:lstStyle/>
          <a:p>
            <a:r>
              <a:rPr lang="en-CA" sz="2400" dirty="0"/>
              <a:t>Bio-mechanistic studies: effect of under-deployment on valve durability</a:t>
            </a:r>
          </a:p>
        </p:txBody>
      </p:sp>
      <p:pic>
        <p:nvPicPr>
          <p:cNvPr id="5" name="Content Placeholder 4">
            <a:extLst>
              <a:ext uri="{FF2B5EF4-FFF2-40B4-BE49-F238E27FC236}">
                <a16:creationId xmlns:a16="http://schemas.microsoft.com/office/drawing/2014/main" id="{864C56CB-64F6-42A2-ACA0-FE2C8CBAA99A}"/>
              </a:ext>
            </a:extLst>
          </p:cNvPr>
          <p:cNvPicPr>
            <a:picLocks noGrp="1" noChangeAspect="1"/>
          </p:cNvPicPr>
          <p:nvPr>
            <p:ph sz="half" idx="1"/>
          </p:nvPr>
        </p:nvPicPr>
        <p:blipFill>
          <a:blip r:embed="rId2"/>
          <a:stretch>
            <a:fillRect/>
          </a:stretch>
        </p:blipFill>
        <p:spPr>
          <a:xfrm>
            <a:off x="1485900" y="2436349"/>
            <a:ext cx="3028950" cy="2478965"/>
          </a:xfrm>
          <a:prstGeom prst="rect">
            <a:avLst/>
          </a:prstGeom>
        </p:spPr>
      </p:pic>
      <p:pic>
        <p:nvPicPr>
          <p:cNvPr id="6" name="Content Placeholder 5">
            <a:extLst>
              <a:ext uri="{FF2B5EF4-FFF2-40B4-BE49-F238E27FC236}">
                <a16:creationId xmlns:a16="http://schemas.microsoft.com/office/drawing/2014/main" id="{5200F211-A670-4CA5-AA0E-0C41E6A04306}"/>
              </a:ext>
            </a:extLst>
          </p:cNvPr>
          <p:cNvPicPr>
            <a:picLocks noGrp="1" noChangeAspect="1"/>
          </p:cNvPicPr>
          <p:nvPr>
            <p:ph sz="half" idx="2"/>
          </p:nvPr>
        </p:nvPicPr>
        <p:blipFill>
          <a:blip r:embed="rId3"/>
          <a:stretch>
            <a:fillRect/>
          </a:stretch>
        </p:blipFill>
        <p:spPr>
          <a:xfrm>
            <a:off x="4629153" y="2543176"/>
            <a:ext cx="3229123" cy="1885949"/>
          </a:xfrm>
          <a:prstGeom prst="rect">
            <a:avLst/>
          </a:prstGeom>
        </p:spPr>
      </p:pic>
      <p:sp>
        <p:nvSpPr>
          <p:cNvPr id="7" name="Rectangle 6">
            <a:extLst>
              <a:ext uri="{FF2B5EF4-FFF2-40B4-BE49-F238E27FC236}">
                <a16:creationId xmlns:a16="http://schemas.microsoft.com/office/drawing/2014/main" id="{B2C240B5-1757-4AF2-ACFC-F5C85885DBD2}"/>
              </a:ext>
            </a:extLst>
          </p:cNvPr>
          <p:cNvSpPr/>
          <p:nvPr/>
        </p:nvSpPr>
        <p:spPr>
          <a:xfrm>
            <a:off x="1485901" y="3923259"/>
            <a:ext cx="6172199" cy="2100575"/>
          </a:xfrm>
          <a:prstGeom prst="rect">
            <a:avLst/>
          </a:prstGeom>
        </p:spPr>
        <p:txBody>
          <a:bodyPr wrap="square">
            <a:spAutoFit/>
          </a:bodyPr>
          <a:lstStyle/>
          <a:p>
            <a:pPr defTabSz="685800"/>
            <a:endParaRPr lang="en-CA" sz="2100" dirty="0">
              <a:solidFill>
                <a:srgbClr val="000000"/>
              </a:solidFill>
              <a:latin typeface="Times New Roman" panose="02020603050405020304" pitchFamily="18" charset="0"/>
            </a:endParaRPr>
          </a:p>
          <a:p>
            <a:pPr defTabSz="685800"/>
            <a:r>
              <a:rPr lang="en-CA" sz="2100" dirty="0">
                <a:solidFill>
                  <a:srgbClr val="000000"/>
                </a:solidFill>
                <a:latin typeface="Times New Roman" panose="02020603050405020304" pitchFamily="18" charset="0"/>
              </a:rPr>
              <a:t> </a:t>
            </a:r>
          </a:p>
          <a:p>
            <a:pPr defTabSz="685800"/>
            <a:endParaRPr lang="en-CA" sz="2100" dirty="0">
              <a:solidFill>
                <a:srgbClr val="000000"/>
              </a:solidFill>
              <a:latin typeface="Times New Roman" panose="02020603050405020304" pitchFamily="18" charset="0"/>
            </a:endParaRPr>
          </a:p>
          <a:p>
            <a:pPr defTabSz="685800"/>
            <a:r>
              <a:rPr lang="en-US" sz="1350" dirty="0">
                <a:solidFill>
                  <a:srgbClr val="000000"/>
                </a:solidFill>
                <a:latin typeface="Times New Roman" panose="02020603050405020304" pitchFamily="18" charset="0"/>
              </a:rPr>
              <a:t>In the 2 and 3 mm under expanded devices, the TAV leaflets exhibited severe pin-wheeling during valve closure, which increased leaflet stresses dramatically, and resulted in accelerated fatigue damage of the leaflets. </a:t>
            </a:r>
            <a:r>
              <a:rPr lang="en-US" sz="1350" dirty="0">
                <a:solidFill>
                  <a:prstClr val="black"/>
                </a:solidFill>
                <a:latin typeface="Calibri"/>
              </a:rPr>
              <a:t>≥2 mm (≥9.1%) under expansion, will significantly impact device durability. </a:t>
            </a:r>
          </a:p>
          <a:p>
            <a:pPr defTabSz="685800"/>
            <a:r>
              <a:rPr lang="en-CA" sz="1350" dirty="0">
                <a:solidFill>
                  <a:prstClr val="black"/>
                </a:solidFill>
                <a:latin typeface="Calibri"/>
              </a:rPr>
              <a:t>Ann Biomed Eng. 2017 February ; 45(2): 394–404. </a:t>
            </a:r>
          </a:p>
        </p:txBody>
      </p:sp>
    </p:spTree>
    <p:extLst>
      <p:ext uri="{BB962C8B-B14F-4D97-AF65-F5344CB8AC3E}">
        <p14:creationId xmlns:p14="http://schemas.microsoft.com/office/powerpoint/2010/main" val="19571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Echo Nov 2017</a:t>
            </a:r>
            <a:endParaRPr lang="en-CA" dirty="0"/>
          </a:p>
        </p:txBody>
      </p:sp>
      <p:sp>
        <p:nvSpPr>
          <p:cNvPr id="3" name="Content Placeholder 2"/>
          <p:cNvSpPr>
            <a:spLocks noGrp="1"/>
          </p:cNvSpPr>
          <p:nvPr>
            <p:ph idx="1"/>
          </p:nvPr>
        </p:nvSpPr>
        <p:spPr/>
        <p:txBody>
          <a:bodyPr>
            <a:normAutofit fontScale="92500" lnSpcReduction="20000"/>
          </a:bodyPr>
          <a:lstStyle/>
          <a:p>
            <a:r>
              <a:rPr lang="en-US" dirty="0"/>
              <a:t>Critical aortic prosthetic valve stenosis </a:t>
            </a:r>
            <a:r>
              <a:rPr lang="en-US" dirty="0" err="1"/>
              <a:t>withpeak</a:t>
            </a:r>
            <a:r>
              <a:rPr lang="en-US" dirty="0"/>
              <a:t> gradient measuring 136 mmHg and mean of 71 mmHg. In the setting of recent valve implantation (Oct 4, 2017) this is concerning for acute valve thrombosis. Postoperative mean aortic gradient was 20 mm Hg (Oct 5/17)</a:t>
            </a:r>
          </a:p>
          <a:p>
            <a:r>
              <a:rPr lang="en-US" dirty="0"/>
              <a:t>Left ventricle was difficult to visualize but appears to have septal/anterior </a:t>
            </a:r>
            <a:r>
              <a:rPr lang="en-US" dirty="0" err="1"/>
              <a:t>hypokinesis</a:t>
            </a:r>
            <a:r>
              <a:rPr lang="en-US" dirty="0"/>
              <a:t> with LV ejection fraction visually estimated at 40-45%</a:t>
            </a:r>
          </a:p>
          <a:p>
            <a:r>
              <a:rPr lang="en-US" dirty="0"/>
              <a:t>Deterioration in LV ejection fraction likely secondary to high LV afterload</a:t>
            </a:r>
          </a:p>
        </p:txBody>
      </p:sp>
    </p:spTree>
    <p:extLst>
      <p:ext uri="{BB962C8B-B14F-4D97-AF65-F5344CB8AC3E}">
        <p14:creationId xmlns:p14="http://schemas.microsoft.com/office/powerpoint/2010/main" val="2266255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63558"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762000"/>
            <a:ext cx="7900881" cy="646331"/>
          </a:xfrm>
          <a:prstGeom prst="rect">
            <a:avLst/>
          </a:prstGeom>
          <a:noFill/>
        </p:spPr>
        <p:txBody>
          <a:bodyPr wrap="none" rtlCol="0">
            <a:spAutoFit/>
          </a:bodyPr>
          <a:lstStyle/>
          <a:p>
            <a:r>
              <a:rPr lang="en-US" dirty="0"/>
              <a:t>Significant improvement in aortic gradients within 3 </a:t>
            </a:r>
            <a:r>
              <a:rPr lang="en-US" dirty="0" err="1"/>
              <a:t>hrs</a:t>
            </a:r>
            <a:r>
              <a:rPr lang="en-US" dirty="0"/>
              <a:t> of lysis with </a:t>
            </a:r>
            <a:r>
              <a:rPr lang="en-US" dirty="0" err="1"/>
              <a:t>tenecteplase</a:t>
            </a:r>
            <a:r>
              <a:rPr lang="en-US" dirty="0"/>
              <a:t>, </a:t>
            </a:r>
          </a:p>
          <a:p>
            <a:r>
              <a:rPr lang="en-US" dirty="0"/>
              <a:t>mean gradient decreased to 40 mm Hg</a:t>
            </a:r>
            <a:endParaRPr lang="en-CA" dirty="0"/>
          </a:p>
        </p:txBody>
      </p:sp>
    </p:spTree>
    <p:extLst>
      <p:ext uri="{BB962C8B-B14F-4D97-AF65-F5344CB8AC3E}">
        <p14:creationId xmlns:p14="http://schemas.microsoft.com/office/powerpoint/2010/main" val="2349228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CT scan confirmed the presence of significant valve frame under-expansion</a:t>
            </a:r>
            <a:endParaRPr lang="en-CA" sz="32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843881"/>
            <a:ext cx="4038600" cy="40386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843881"/>
            <a:ext cx="4038600" cy="4038600"/>
          </a:xfrm>
        </p:spPr>
      </p:pic>
    </p:spTree>
    <p:extLst>
      <p:ext uri="{BB962C8B-B14F-4D97-AF65-F5344CB8AC3E}">
        <p14:creationId xmlns:p14="http://schemas.microsoft.com/office/powerpoint/2010/main" val="1257922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a:t>Decided to proceed with re-do TAVI with a 23mm balloon expandable valve</a:t>
            </a:r>
            <a:endParaRPr lang="en-CA" sz="3600" dirty="0"/>
          </a:p>
        </p:txBody>
      </p:sp>
      <p:pic>
        <p:nvPicPr>
          <p:cNvPr id="7" name="baseline">
            <a:hlinkClick r:id="" action="ppaction://media"/>
            <a:extLst>
              <a:ext uri="{FF2B5EF4-FFF2-40B4-BE49-F238E27FC236}">
                <a16:creationId xmlns:a16="http://schemas.microsoft.com/office/drawing/2014/main" id="{FAB79D85-EA15-4776-AABB-8796E828304C}"/>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457200" y="1844675"/>
            <a:ext cx="4038600" cy="4038600"/>
          </a:xfrm>
        </p:spPr>
      </p:pic>
      <p:pic>
        <p:nvPicPr>
          <p:cNvPr id="10" name="baseline 2">
            <a:hlinkClick r:id="" action="ppaction://media"/>
            <a:extLst>
              <a:ext uri="{FF2B5EF4-FFF2-40B4-BE49-F238E27FC236}">
                <a16:creationId xmlns:a16="http://schemas.microsoft.com/office/drawing/2014/main" id="{84E1E79E-A4C6-4018-B4A4-AE8BB166AB90}"/>
              </a:ext>
            </a:extLst>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648200" y="1844675"/>
            <a:ext cx="4038600" cy="4038600"/>
          </a:xfrm>
        </p:spPr>
      </p:pic>
    </p:spTree>
    <p:extLst>
      <p:ext uri="{BB962C8B-B14F-4D97-AF65-F5344CB8AC3E}">
        <p14:creationId xmlns:p14="http://schemas.microsoft.com/office/powerpoint/2010/main" val="25702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1" fill="hold"/>
                                        <p:tgtEl>
                                          <p:spTgt spid="7"/>
                                        </p:tgtEl>
                                      </p:cBhvr>
                                    </p:cmd>
                                  </p:childTnLst>
                                </p:cTn>
                              </p:par>
                            </p:childTnLst>
                          </p:cTn>
                        </p:par>
                        <p:par>
                          <p:cTn id="7" fill="hold">
                            <p:stCondLst>
                              <p:cond delay="801"/>
                            </p:stCondLst>
                            <p:childTnLst>
                              <p:par>
                                <p:cTn id="8" presetID="1" presetClass="mediacall" presetSubtype="0" fill="hold" nodeType="afterEffect">
                                  <p:stCondLst>
                                    <p:cond delay="0"/>
                                  </p:stCondLst>
                                  <p:childTnLst>
                                    <p:cmd type="call" cmd="playFrom(0.0)">
                                      <p:cBhvr>
                                        <p:cTn id="9" dur="880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repeatCount="indefinite" fill="hold" display="0">
                  <p:stCondLst>
                    <p:cond delay="indefinite"/>
                  </p:stCondLst>
                </p:cTn>
                <p:tgtEl>
                  <p:spTgt spid="7"/>
                </p:tgtEl>
              </p:cMediaNode>
            </p:video>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7"/>
                                        </p:tgtEl>
                                      </p:cBhvr>
                                    </p:cmd>
                                  </p:childTnLst>
                                </p:cTn>
                              </p:par>
                            </p:childTnLst>
                          </p:cTn>
                        </p:par>
                      </p:childTnLst>
                    </p:cTn>
                  </p:par>
                </p:childTnLst>
              </p:cTn>
              <p:nextCondLst>
                <p:cond evt="onClick" delay="0">
                  <p:tgtEl>
                    <p:spTgt spid="7"/>
                  </p:tgtEl>
                </p:cond>
              </p:nextCondLst>
            </p:seq>
            <p:video>
              <p:cMediaNode vol="80000">
                <p:cTn id="16" repeatCount="indefinite" fill="hold" display="0">
                  <p:stCondLst>
                    <p:cond delay="indefinite"/>
                  </p:stCondLst>
                </p:cTn>
                <p:tgtEl>
                  <p:spTgt spid="10"/>
                </p:tgtEl>
              </p:cMediaNode>
            </p:video>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Pre-dilated the aortic valve&gt;&gt;significant AI&gt;&gt; proceeded with second 23mm valve implantation</a:t>
            </a:r>
            <a:endParaRPr lang="en-CA" sz="2800" dirty="0"/>
          </a:p>
        </p:txBody>
      </p:sp>
      <p:pic>
        <p:nvPicPr>
          <p:cNvPr id="5" name="pre dilate">
            <a:hlinkClick r:id="" action="ppaction://media"/>
            <a:extLst>
              <a:ext uri="{FF2B5EF4-FFF2-40B4-BE49-F238E27FC236}">
                <a16:creationId xmlns:a16="http://schemas.microsoft.com/office/drawing/2014/main" id="{DD4BAED9-09DC-4F88-AE36-F8869D72A30B}"/>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457200" y="1844675"/>
            <a:ext cx="4038600" cy="4038600"/>
          </a:xfrm>
        </p:spPr>
      </p:pic>
      <p:pic>
        <p:nvPicPr>
          <p:cNvPr id="8" name="tavi 2">
            <a:hlinkClick r:id="" action="ppaction://media"/>
            <a:extLst>
              <a:ext uri="{FF2B5EF4-FFF2-40B4-BE49-F238E27FC236}">
                <a16:creationId xmlns:a16="http://schemas.microsoft.com/office/drawing/2014/main" id="{70E2DE25-A1F2-4217-A740-E51C8FCACD44}"/>
              </a:ext>
            </a:extLst>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648200" y="1844675"/>
            <a:ext cx="4038600" cy="4038600"/>
          </a:xfrm>
        </p:spPr>
      </p:pic>
    </p:spTree>
    <p:extLst>
      <p:ext uri="{BB962C8B-B14F-4D97-AF65-F5344CB8AC3E}">
        <p14:creationId xmlns:p14="http://schemas.microsoft.com/office/powerpoint/2010/main" val="164577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01" fill="hold"/>
                                        <p:tgtEl>
                                          <p:spTgt spid="5"/>
                                        </p:tgtEl>
                                      </p:cBhvr>
                                    </p:cmd>
                                  </p:childTnLst>
                                </p:cTn>
                              </p:par>
                            </p:childTnLst>
                          </p:cTn>
                        </p:par>
                        <p:par>
                          <p:cTn id="7" fill="hold">
                            <p:stCondLst>
                              <p:cond delay="11601"/>
                            </p:stCondLst>
                            <p:childTnLst>
                              <p:par>
                                <p:cTn id="8" presetID="1" presetClass="mediacall" presetSubtype="0" fill="hold" nodeType="afterEffect">
                                  <p:stCondLst>
                                    <p:cond delay="0"/>
                                  </p:stCondLst>
                                  <p:childTnLst>
                                    <p:cmd type="call" cmd="playFrom(0.0)">
                                      <p:cBhvr>
                                        <p:cTn id="9" dur="1408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repeatCount="indefinite" fill="hold" display="0">
                  <p:stCondLst>
                    <p:cond delay="indefinite"/>
                  </p:stCondLst>
                </p:cTn>
                <p:tgtEl>
                  <p:spTgt spid="5"/>
                </p:tgtEl>
              </p:cMediaNode>
            </p:video>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5"/>
                                        </p:tgtEl>
                                      </p:cBhvr>
                                    </p:cmd>
                                  </p:childTnLst>
                                </p:cTn>
                              </p:par>
                            </p:childTnLst>
                          </p:cTn>
                        </p:par>
                      </p:childTnLst>
                    </p:cTn>
                  </p:par>
                </p:childTnLst>
              </p:cTn>
              <p:nextCondLst>
                <p:cond evt="onClick" delay="0">
                  <p:tgtEl>
                    <p:spTgt spid="5"/>
                  </p:tgtEl>
                </p:cond>
              </p:nextCondLst>
            </p:seq>
            <p:video>
              <p:cMediaNode vol="80000">
                <p:cTn id="16" repeatCount="indefinite" fill="hold" display="0">
                  <p:stCondLst>
                    <p:cond delay="indefinite"/>
                  </p:stCondLst>
                </p:cTn>
                <p:tgtEl>
                  <p:spTgt spid="8"/>
                </p:tgtEl>
              </p:cMediaNode>
            </p:video>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Content Placeholder 3"/>
          <p:cNvSpPr>
            <a:spLocks noGrp="1"/>
          </p:cNvSpPr>
          <p:nvPr>
            <p:ph sz="half" idx="2"/>
          </p:nvPr>
        </p:nvSpPr>
        <p:spPr/>
        <p:txBody>
          <a:bodyPr/>
          <a:lstStyle/>
          <a:p>
            <a:r>
              <a:rPr lang="en-US" dirty="0"/>
              <a:t>LCA completely occluded</a:t>
            </a:r>
          </a:p>
          <a:p>
            <a:r>
              <a:rPr lang="en-US" dirty="0"/>
              <a:t>No AI</a:t>
            </a:r>
          </a:p>
          <a:p>
            <a:r>
              <a:rPr lang="en-US" dirty="0"/>
              <a:t>Transient hypotension, recovering spontaneously</a:t>
            </a:r>
          </a:p>
          <a:p>
            <a:r>
              <a:rPr lang="en-US" dirty="0"/>
              <a:t>Had 4/10 chest pain </a:t>
            </a:r>
            <a:endParaRPr lang="en-CA" dirty="0"/>
          </a:p>
        </p:txBody>
      </p:sp>
      <p:pic>
        <p:nvPicPr>
          <p:cNvPr id="7" name="study">
            <a:hlinkClick r:id="" action="ppaction://media"/>
            <a:extLst>
              <a:ext uri="{FF2B5EF4-FFF2-40B4-BE49-F238E27FC236}">
                <a16:creationId xmlns:a16="http://schemas.microsoft.com/office/drawing/2014/main" id="{5AEB6EFB-F923-42BA-A8B4-A31975910296}"/>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457200" y="1844675"/>
            <a:ext cx="4038600" cy="4038600"/>
          </a:xfrm>
        </p:spPr>
      </p:pic>
    </p:spTree>
    <p:extLst>
      <p:ext uri="{BB962C8B-B14F-4D97-AF65-F5344CB8AC3E}">
        <p14:creationId xmlns:p14="http://schemas.microsoft.com/office/powerpoint/2010/main" val="133861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0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LIMA to LAD was patent</a:t>
            </a:r>
            <a:endParaRPr lang="en-CA" dirty="0"/>
          </a:p>
        </p:txBody>
      </p:sp>
      <p:pic>
        <p:nvPicPr>
          <p:cNvPr id="5" name="lca occluded">
            <a:hlinkClick r:id="" action="ppaction://media"/>
            <a:extLst>
              <a:ext uri="{FF2B5EF4-FFF2-40B4-BE49-F238E27FC236}">
                <a16:creationId xmlns:a16="http://schemas.microsoft.com/office/drawing/2014/main" id="{4CF5328E-BAA2-478A-99B1-98354BD1879E}"/>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457200" y="1844675"/>
            <a:ext cx="4038600" cy="4038600"/>
          </a:xfrm>
        </p:spPr>
      </p:pic>
      <p:pic>
        <p:nvPicPr>
          <p:cNvPr id="8" name="lima post tavi">
            <a:hlinkClick r:id="" action="ppaction://media"/>
            <a:extLst>
              <a:ext uri="{FF2B5EF4-FFF2-40B4-BE49-F238E27FC236}">
                <a16:creationId xmlns:a16="http://schemas.microsoft.com/office/drawing/2014/main" id="{A5338D1C-6728-4EC9-8309-E8298DFC7992}"/>
              </a:ext>
            </a:extLst>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648200" y="1844675"/>
            <a:ext cx="4038600" cy="4038600"/>
          </a:xfrm>
        </p:spPr>
      </p:pic>
    </p:spTree>
    <p:extLst>
      <p:ext uri="{BB962C8B-B14F-4D97-AF65-F5344CB8AC3E}">
        <p14:creationId xmlns:p14="http://schemas.microsoft.com/office/powerpoint/2010/main" val="37309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81" fill="hold"/>
                                        <p:tgtEl>
                                          <p:spTgt spid="8"/>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876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8"/>
                </p:tgtEl>
              </p:cMediaNode>
            </p:video>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8"/>
                                        </p:tgtEl>
                                      </p:cBhvr>
                                    </p:cmd>
                                  </p:childTnLst>
                                </p:cTn>
                              </p:par>
                            </p:childTnLst>
                          </p:cTn>
                        </p:par>
                      </p:childTnLst>
                    </p:cTn>
                  </p:par>
                </p:childTnLst>
              </p:cTn>
              <p:nextCondLst>
                <p:cond evt="onClick" delay="0">
                  <p:tgtEl>
                    <p:spTgt spid="8"/>
                  </p:tgtEl>
                </p:cond>
              </p:nextCondLst>
            </p:seq>
            <p:video>
              <p:cMediaNode vol="80000">
                <p:cTn id="16" repeatCount="indefinite" fill="hold" display="0">
                  <p:stCondLst>
                    <p:cond delay="indefinite"/>
                  </p:stCondLst>
                </p:cTn>
                <p:tgtEl>
                  <p:spTgt spid="5"/>
                </p:tgtEl>
              </p:cMediaNode>
            </p:video>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a:t>Cilnical</a:t>
            </a:r>
            <a:endParaRPr lang="en-CA" dirty="0"/>
          </a:p>
        </p:txBody>
      </p:sp>
      <p:sp>
        <p:nvSpPr>
          <p:cNvPr id="3" name="Content Placeholder 2"/>
          <p:cNvSpPr>
            <a:spLocks noGrp="1"/>
          </p:cNvSpPr>
          <p:nvPr>
            <p:ph idx="1"/>
          </p:nvPr>
        </p:nvSpPr>
        <p:spPr/>
        <p:txBody>
          <a:bodyPr>
            <a:normAutofit fontScale="85000" lnSpcReduction="10000"/>
          </a:bodyPr>
          <a:lstStyle/>
          <a:p>
            <a:r>
              <a:rPr lang="en-US" dirty="0" err="1"/>
              <a:t>Mr</a:t>
            </a:r>
            <a:r>
              <a:rPr lang="en-US" dirty="0"/>
              <a:t> D is an 86-year-old gentleman who presented with NYHA class III exertional dyspnea and was recently diagnosed with aortic stenosis</a:t>
            </a:r>
          </a:p>
          <a:p>
            <a:r>
              <a:rPr lang="en-US" dirty="0" err="1"/>
              <a:t>PMHx</a:t>
            </a:r>
            <a:r>
              <a:rPr lang="en-US" dirty="0"/>
              <a:t>: CABG in 1995 with LIMA to LAD, SVG to OM and SVG to RCA</a:t>
            </a:r>
          </a:p>
          <a:p>
            <a:r>
              <a:rPr lang="en-US" dirty="0"/>
              <a:t> </a:t>
            </a:r>
            <a:r>
              <a:rPr lang="fi-FI" dirty="0"/>
              <a:t>Hypertension, dyslipidemia, in sinus rhythm</a:t>
            </a:r>
            <a:endParaRPr lang="en-US" dirty="0"/>
          </a:p>
          <a:p>
            <a:r>
              <a:rPr lang="en-US" dirty="0"/>
              <a:t>Severe aortic stenosis with  peak and mean pressure gradients of 69 and 44 mmHg. Moderate PAH. Normal LV systolic function</a:t>
            </a:r>
          </a:p>
          <a:p>
            <a:r>
              <a:rPr lang="en-US" dirty="0"/>
              <a:t>He presented to the University of Alberta Hospital on October 4, 2017, for a TAVI procedure. </a:t>
            </a:r>
            <a:endParaRPr lang="en-CA" dirty="0"/>
          </a:p>
        </p:txBody>
      </p:sp>
    </p:spTree>
    <p:extLst>
      <p:ext uri="{BB962C8B-B14F-4D97-AF65-F5344CB8AC3E}">
        <p14:creationId xmlns:p14="http://schemas.microsoft.com/office/powerpoint/2010/main" val="18023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 SVG to RCA</a:t>
            </a:r>
            <a:endParaRPr lang="en-CA"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00600" y="1600200"/>
            <a:ext cx="3402779" cy="4525963"/>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8200" y="1600200"/>
            <a:ext cx="3402779" cy="4525963"/>
          </a:xfrm>
        </p:spPr>
      </p:pic>
    </p:spTree>
    <p:extLst>
      <p:ext uri="{BB962C8B-B14F-4D97-AF65-F5344CB8AC3E}">
        <p14:creationId xmlns:p14="http://schemas.microsoft.com/office/powerpoint/2010/main" val="1081499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 SVG to OM</a:t>
            </a:r>
            <a:endParaRPr lang="en-CA"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75110" y="1600200"/>
            <a:ext cx="3402779" cy="4525963"/>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66110" y="1600200"/>
            <a:ext cx="3402779" cy="4525963"/>
          </a:xfrm>
        </p:spPr>
      </p:pic>
    </p:spTree>
    <p:extLst>
      <p:ext uri="{BB962C8B-B14F-4D97-AF65-F5344CB8AC3E}">
        <p14:creationId xmlns:p14="http://schemas.microsoft.com/office/powerpoint/2010/main" val="340370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75110" y="1600200"/>
            <a:ext cx="3402779" cy="4525963"/>
          </a:xfrm>
        </p:spPr>
      </p:pic>
      <p:sp>
        <p:nvSpPr>
          <p:cNvPr id="4" name="Content Placeholder 3"/>
          <p:cNvSpPr>
            <a:spLocks noGrp="1"/>
          </p:cNvSpPr>
          <p:nvPr>
            <p:ph sz="half" idx="2"/>
          </p:nvPr>
        </p:nvSpPr>
        <p:spPr/>
        <p:txBody>
          <a:bodyPr>
            <a:normAutofit fontScale="85000" lnSpcReduction="10000"/>
          </a:bodyPr>
          <a:lstStyle/>
          <a:p>
            <a:r>
              <a:rPr lang="en-US" dirty="0"/>
              <a:t>There was a contained track of contrast arising from the left lateral surface of the aortic root/TAVI stent, caudal to the LCA and coursing superficially along the left anterior-lateral surface of the LV</a:t>
            </a:r>
          </a:p>
          <a:p>
            <a:r>
              <a:rPr lang="en-US" dirty="0"/>
              <a:t>It measured approximately 8 cm in its transverse curvilinear length, 1.3 cm in AP diameter and 1.4 cm transversely.</a:t>
            </a:r>
            <a:endParaRPr lang="en-CA" dirty="0"/>
          </a:p>
        </p:txBody>
      </p:sp>
    </p:spTree>
    <p:extLst>
      <p:ext uri="{BB962C8B-B14F-4D97-AF65-F5344CB8AC3E}">
        <p14:creationId xmlns:p14="http://schemas.microsoft.com/office/powerpoint/2010/main" val="174162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10000"/>
          </a:bodyPr>
          <a:lstStyle/>
          <a:p>
            <a:r>
              <a:rPr lang="en-US" dirty="0"/>
              <a:t>Troponin peaked at 25mcg/L</a:t>
            </a:r>
          </a:p>
          <a:p>
            <a:r>
              <a:rPr lang="en-US" dirty="0"/>
              <a:t>Patient remained chest pain free from the second day</a:t>
            </a:r>
          </a:p>
          <a:p>
            <a:r>
              <a:rPr lang="en-US" dirty="0"/>
              <a:t>Small LV cavity. Mild concentric LVH.</a:t>
            </a:r>
          </a:p>
          <a:p>
            <a:r>
              <a:rPr lang="en-US" dirty="0"/>
              <a:t>Anterior- lateral </a:t>
            </a:r>
            <a:r>
              <a:rPr lang="en-US" dirty="0" err="1"/>
              <a:t>hypokinesis</a:t>
            </a:r>
            <a:r>
              <a:rPr lang="en-US" dirty="0"/>
              <a:t>. </a:t>
            </a:r>
            <a:r>
              <a:rPr lang="en-US" dirty="0" err="1"/>
              <a:t>Hyperkinesis</a:t>
            </a:r>
            <a:r>
              <a:rPr lang="en-US" dirty="0"/>
              <a:t> of most of the remaining segments. LVEF </a:t>
            </a:r>
            <a:r>
              <a:rPr lang="en-US" dirty="0" err="1"/>
              <a:t>bySimpson's</a:t>
            </a:r>
            <a:r>
              <a:rPr lang="en-US" dirty="0"/>
              <a:t> with contrast = 52%</a:t>
            </a:r>
          </a:p>
          <a:p>
            <a:r>
              <a:rPr lang="en-US" dirty="0"/>
              <a:t>Unfortunately, on 4</a:t>
            </a:r>
            <a:r>
              <a:rPr lang="en-US" baseline="30000" dirty="0"/>
              <a:t>th</a:t>
            </a:r>
            <a:r>
              <a:rPr lang="en-US" dirty="0"/>
              <a:t> post procedure day patient had a cardiac arrest/PEA could not be revived.</a:t>
            </a:r>
            <a:endParaRPr lang="en-CA" dirty="0"/>
          </a:p>
        </p:txBody>
      </p:sp>
    </p:spTree>
    <p:extLst>
      <p:ext uri="{BB962C8B-B14F-4D97-AF65-F5344CB8AC3E}">
        <p14:creationId xmlns:p14="http://schemas.microsoft.com/office/powerpoint/2010/main" val="3787234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points</a:t>
            </a:r>
            <a:endParaRPr lang="en-CA" dirty="0"/>
          </a:p>
        </p:txBody>
      </p:sp>
      <p:sp>
        <p:nvSpPr>
          <p:cNvPr id="3" name="Content Placeholder 2"/>
          <p:cNvSpPr>
            <a:spLocks noGrp="1"/>
          </p:cNvSpPr>
          <p:nvPr>
            <p:ph idx="1"/>
          </p:nvPr>
        </p:nvSpPr>
        <p:spPr/>
        <p:txBody>
          <a:bodyPr>
            <a:normAutofit fontScale="77500" lnSpcReduction="20000"/>
          </a:bodyPr>
          <a:lstStyle/>
          <a:p>
            <a:r>
              <a:rPr lang="en-US" dirty="0"/>
              <a:t>Suboptimal balloon prep may result in an under expanded TAVI valve, with risk of acute stent thrombosis</a:t>
            </a:r>
          </a:p>
          <a:p>
            <a:r>
              <a:rPr lang="en-US" dirty="0"/>
              <a:t>The presence of high-risk features for acute LM obstruction during re-do TAVI necessitates careful planning to pre-empt the same</a:t>
            </a:r>
          </a:p>
          <a:p>
            <a:r>
              <a:rPr lang="en-US" dirty="0"/>
              <a:t>Acute coronary occlusion during TAVI is rare (0.7 to 1% in native valves, 3.5% in valve-in-valve procedures) but is still often lethal with up to 41% 30-day mortality</a:t>
            </a:r>
          </a:p>
          <a:p>
            <a:r>
              <a:rPr lang="en-US" dirty="0"/>
              <a:t>Patients with anatomical risk factors, coexisting LM disease and previous bioprosthetic valves are at high risk</a:t>
            </a:r>
          </a:p>
          <a:p>
            <a:r>
              <a:rPr lang="en-US" dirty="0"/>
              <a:t>Different techniques described to maintain LM access in case of acute compromise</a:t>
            </a:r>
          </a:p>
          <a:p>
            <a:endParaRPr lang="en-US" dirty="0"/>
          </a:p>
          <a:p>
            <a:endParaRPr lang="en-CA" dirty="0"/>
          </a:p>
        </p:txBody>
      </p:sp>
    </p:spTree>
    <p:extLst>
      <p:ext uri="{BB962C8B-B14F-4D97-AF65-F5344CB8AC3E}">
        <p14:creationId xmlns:p14="http://schemas.microsoft.com/office/powerpoint/2010/main" val="2689377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Patent LIMA to LAD</a:t>
            </a:r>
            <a:endParaRPr lang="en-CA" dirty="0"/>
          </a:p>
        </p:txBody>
      </p:sp>
      <p:pic>
        <p:nvPicPr>
          <p:cNvPr id="5" name="LCA">
            <a:hlinkClick r:id="" action="ppaction://media"/>
            <a:extLst>
              <a:ext uri="{FF2B5EF4-FFF2-40B4-BE49-F238E27FC236}">
                <a16:creationId xmlns:a16="http://schemas.microsoft.com/office/drawing/2014/main" id="{6AB2051F-CF15-4F85-BF82-AF12ED964144}"/>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457200" y="1844675"/>
            <a:ext cx="4038600" cy="4038600"/>
          </a:xfrm>
        </p:spPr>
      </p:pic>
      <p:pic>
        <p:nvPicPr>
          <p:cNvPr id="10" name="LIMA">
            <a:hlinkClick r:id="" action="ppaction://media"/>
            <a:extLst>
              <a:ext uri="{FF2B5EF4-FFF2-40B4-BE49-F238E27FC236}">
                <a16:creationId xmlns:a16="http://schemas.microsoft.com/office/drawing/2014/main" id="{D1ECD244-9264-4478-8466-F71124CD25D0}"/>
              </a:ext>
            </a:extLst>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648200" y="1844675"/>
            <a:ext cx="4038600" cy="4038600"/>
          </a:xfrm>
        </p:spPr>
      </p:pic>
    </p:spTree>
    <p:extLst>
      <p:ext uri="{BB962C8B-B14F-4D97-AF65-F5344CB8AC3E}">
        <p14:creationId xmlns:p14="http://schemas.microsoft.com/office/powerpoint/2010/main" val="148029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81" fill="hold"/>
                                        <p:tgtEl>
                                          <p:spTgt spid="5"/>
                                        </p:tgtEl>
                                      </p:cBhvr>
                                    </p:cmd>
                                  </p:childTnLst>
                                </p:cTn>
                              </p:par>
                            </p:childTnLst>
                          </p:cTn>
                        </p:par>
                        <p:par>
                          <p:cTn id="7" fill="hold">
                            <p:stCondLst>
                              <p:cond delay="5081"/>
                            </p:stCondLst>
                            <p:childTnLst>
                              <p:par>
                                <p:cTn id="8" presetID="1" presetClass="mediacall" presetSubtype="0" fill="hold" nodeType="afterEffect">
                                  <p:stCondLst>
                                    <p:cond delay="0"/>
                                  </p:stCondLst>
                                  <p:childTnLst>
                                    <p:cmd type="call" cmd="playFrom(0.0)">
                                      <p:cBhvr>
                                        <p:cTn id="9" dur="860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repeatCount="indefinite" fill="hold" display="0">
                  <p:stCondLst>
                    <p:cond delay="indefinite"/>
                  </p:stCondLst>
                </p:cTn>
                <p:tgtEl>
                  <p:spTgt spid="5"/>
                </p:tgtEl>
              </p:cMediaNode>
            </p:video>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5"/>
                                        </p:tgtEl>
                                      </p:cBhvr>
                                    </p:cmd>
                                  </p:childTnLst>
                                </p:cTn>
                              </p:par>
                            </p:childTnLst>
                          </p:cTn>
                        </p:par>
                      </p:childTnLst>
                    </p:cTn>
                  </p:par>
                </p:childTnLst>
              </p:cTn>
              <p:nextCondLst>
                <p:cond evt="onClick" delay="0">
                  <p:tgtEl>
                    <p:spTgt spid="5"/>
                  </p:tgtEl>
                </p:cond>
              </p:nextCondLst>
            </p:seq>
            <p:video>
              <p:cMediaNode vol="80000">
                <p:cTn id="16" repeatCount="indefinite" fill="hold" display="0">
                  <p:stCondLst>
                    <p:cond delay="indefinite"/>
                  </p:stCondLst>
                </p:cTn>
                <p:tgtEl>
                  <p:spTgt spid="10"/>
                </p:tgtEl>
              </p:cMediaNode>
            </p:video>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CTO of proximal RCA; patent SVG to OM and RCA</a:t>
            </a:r>
            <a:endParaRPr lang="en-CA" sz="2800" dirty="0"/>
          </a:p>
        </p:txBody>
      </p:sp>
      <p:pic>
        <p:nvPicPr>
          <p:cNvPr id="7" name="study">
            <a:hlinkClick r:id="" action="ppaction://media"/>
            <a:extLst>
              <a:ext uri="{FF2B5EF4-FFF2-40B4-BE49-F238E27FC236}">
                <a16:creationId xmlns:a16="http://schemas.microsoft.com/office/drawing/2014/main" id="{F7D7277C-8FFC-429C-AB6D-F2C890DF35B3}"/>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457200" y="1844675"/>
            <a:ext cx="4038600" cy="4038600"/>
          </a:xfrm>
        </p:spPr>
      </p:pic>
      <p:pic>
        <p:nvPicPr>
          <p:cNvPr id="10" name="svg to om">
            <a:hlinkClick r:id="" action="ppaction://media"/>
            <a:extLst>
              <a:ext uri="{FF2B5EF4-FFF2-40B4-BE49-F238E27FC236}">
                <a16:creationId xmlns:a16="http://schemas.microsoft.com/office/drawing/2014/main" id="{378DD4DA-38AE-4A41-B418-0EA6F9193E73}"/>
              </a:ext>
            </a:extLst>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648200" y="1844675"/>
            <a:ext cx="4038600" cy="4038600"/>
          </a:xfrm>
        </p:spPr>
      </p:pic>
    </p:spTree>
    <p:extLst>
      <p:ext uri="{BB962C8B-B14F-4D97-AF65-F5344CB8AC3E}">
        <p14:creationId xmlns:p14="http://schemas.microsoft.com/office/powerpoint/2010/main" val="223011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1" fill="hold"/>
                                        <p:tgtEl>
                                          <p:spTgt spid="7"/>
                                        </p:tgtEl>
                                      </p:cBhvr>
                                    </p:cmd>
                                  </p:childTnLst>
                                </p:cTn>
                              </p:par>
                            </p:childTnLst>
                          </p:cTn>
                        </p:par>
                        <p:par>
                          <p:cTn id="7" fill="hold">
                            <p:stCondLst>
                              <p:cond delay="4001"/>
                            </p:stCondLst>
                            <p:childTnLst>
                              <p:par>
                                <p:cTn id="8" presetID="1" presetClass="mediacall" presetSubtype="0" fill="hold" nodeType="afterEffect">
                                  <p:stCondLst>
                                    <p:cond delay="0"/>
                                  </p:stCondLst>
                                  <p:childTnLst>
                                    <p:cmd type="call" cmd="playFrom(0.0)">
                                      <p:cBhvr>
                                        <p:cTn id="9" dur="640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repeatCount="indefinite" fill="hold" display="0">
                  <p:stCondLst>
                    <p:cond delay="indefinite"/>
                  </p:stCondLst>
                </p:cTn>
                <p:tgtEl>
                  <p:spTgt spid="7"/>
                </p:tgtEl>
              </p:cMediaNode>
            </p:video>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7"/>
                                        </p:tgtEl>
                                      </p:cBhvr>
                                    </p:cmd>
                                  </p:childTnLst>
                                </p:cTn>
                              </p:par>
                            </p:childTnLst>
                          </p:cTn>
                        </p:par>
                      </p:childTnLst>
                    </p:cTn>
                  </p:par>
                </p:childTnLst>
              </p:cTn>
              <p:nextCondLst>
                <p:cond evt="onClick" delay="0">
                  <p:tgtEl>
                    <p:spTgt spid="7"/>
                  </p:tgtEl>
                </p:cond>
              </p:nextCondLst>
            </p:seq>
            <p:video>
              <p:cMediaNode vol="80000">
                <p:cTn id="16" repeatCount="indefinite" fill="hold" display="0">
                  <p:stCondLst>
                    <p:cond delay="indefinite"/>
                  </p:stCondLst>
                </p:cTn>
                <p:tgtEl>
                  <p:spTgt spid="10"/>
                </p:tgtEl>
              </p:cMediaNode>
            </p:video>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Aortic root angiogram</a:t>
            </a:r>
            <a:endParaRPr lang="en-CA" dirty="0"/>
          </a:p>
        </p:txBody>
      </p:sp>
      <p:sp>
        <p:nvSpPr>
          <p:cNvPr id="4" name="Content Placeholder 3"/>
          <p:cNvSpPr>
            <a:spLocks noGrp="1"/>
          </p:cNvSpPr>
          <p:nvPr>
            <p:ph sz="half" idx="2"/>
          </p:nvPr>
        </p:nvSpPr>
        <p:spPr/>
        <p:txBody>
          <a:bodyPr/>
          <a:lstStyle/>
          <a:p>
            <a:endParaRPr lang="en-CA" dirty="0"/>
          </a:p>
        </p:txBody>
      </p:sp>
      <p:pic>
        <p:nvPicPr>
          <p:cNvPr id="7" name="aortic root">
            <a:hlinkClick r:id="" action="ppaction://media"/>
            <a:extLst>
              <a:ext uri="{FF2B5EF4-FFF2-40B4-BE49-F238E27FC236}">
                <a16:creationId xmlns:a16="http://schemas.microsoft.com/office/drawing/2014/main" id="{9D10B341-447D-451D-84DE-8DB0EE351DC5}"/>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457200" y="1844675"/>
            <a:ext cx="4038600" cy="4038600"/>
          </a:xfrm>
        </p:spPr>
      </p:pic>
    </p:spTree>
    <p:extLst>
      <p:ext uri="{BB962C8B-B14F-4D97-AF65-F5344CB8AC3E}">
        <p14:creationId xmlns:p14="http://schemas.microsoft.com/office/powerpoint/2010/main" val="226207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6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A0BF428C-DA8B-4D99-9930-18F7F91D8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6200" y="2125266"/>
            <a:ext cx="4115781" cy="3875484"/>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rgbClr val="A6A6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a:endParaRPr>
          </a:p>
        </p:txBody>
      </p:sp>
      <p:sp>
        <p:nvSpPr>
          <p:cNvPr id="14" name="Freeform 37">
            <a:extLst>
              <a:ext uri="{FF2B5EF4-FFF2-40B4-BE49-F238E27FC236}">
                <a16:creationId xmlns:a16="http://schemas.microsoft.com/office/drawing/2014/main" id="{A03E2379-8871-408A-95CE-7AAE8FA53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142018" y="2125623"/>
            <a:ext cx="4258835" cy="387477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a:endParaRPr>
          </a:p>
        </p:txBody>
      </p:sp>
      <p:sp>
        <p:nvSpPr>
          <p:cNvPr id="2" name="Title 1">
            <a:extLst>
              <a:ext uri="{FF2B5EF4-FFF2-40B4-BE49-F238E27FC236}">
                <a16:creationId xmlns:a16="http://schemas.microsoft.com/office/drawing/2014/main" id="{AEAF30DB-E563-4037-B49A-8CD5F219C913}"/>
              </a:ext>
            </a:extLst>
          </p:cNvPr>
          <p:cNvSpPr>
            <a:spLocks noGrp="1"/>
          </p:cNvSpPr>
          <p:nvPr>
            <p:ph type="title"/>
          </p:nvPr>
        </p:nvSpPr>
        <p:spPr>
          <a:xfrm>
            <a:off x="1614488" y="1131095"/>
            <a:ext cx="5915025" cy="994172"/>
          </a:xfrm>
        </p:spPr>
        <p:txBody>
          <a:bodyPr vert="horz" lIns="68580" tIns="34290" rIns="68580" bIns="34290" rtlCol="0" anchor="ctr">
            <a:normAutofit/>
          </a:bodyPr>
          <a:lstStyle/>
          <a:p>
            <a:pPr algn="l">
              <a:lnSpc>
                <a:spcPct val="90000"/>
              </a:lnSpc>
            </a:pPr>
            <a:r>
              <a:rPr lang="en-US" dirty="0"/>
              <a:t>Key measurements:</a:t>
            </a:r>
          </a:p>
        </p:txBody>
      </p:sp>
      <p:sp>
        <p:nvSpPr>
          <p:cNvPr id="4" name="Content Placeholder 3">
            <a:extLst>
              <a:ext uri="{FF2B5EF4-FFF2-40B4-BE49-F238E27FC236}">
                <a16:creationId xmlns:a16="http://schemas.microsoft.com/office/drawing/2014/main" id="{E3AA5DD4-3A77-476F-AA12-DA321F8976B4}"/>
              </a:ext>
            </a:extLst>
          </p:cNvPr>
          <p:cNvSpPr>
            <a:spLocks noGrp="1"/>
          </p:cNvSpPr>
          <p:nvPr>
            <p:ph sz="half" idx="2"/>
          </p:nvPr>
        </p:nvSpPr>
        <p:spPr>
          <a:xfrm>
            <a:off x="1614487" y="2368804"/>
            <a:ext cx="2867501" cy="3049490"/>
          </a:xfrm>
        </p:spPr>
        <p:txBody>
          <a:bodyPr vert="horz" lIns="68580" tIns="34290" rIns="68580" bIns="34290" rtlCol="0" anchor="t">
            <a:normAutofit/>
          </a:bodyPr>
          <a:lstStyle/>
          <a:p>
            <a:pPr indent="-171450">
              <a:lnSpc>
                <a:spcPct val="90000"/>
              </a:lnSpc>
            </a:pPr>
            <a:r>
              <a:rPr lang="en-US" sz="1275" dirty="0">
                <a:solidFill>
                  <a:srgbClr val="FFFFFF"/>
                </a:solidFill>
              </a:rPr>
              <a:t>Annulus area: 275 mm2</a:t>
            </a:r>
          </a:p>
          <a:p>
            <a:pPr indent="-171450">
              <a:lnSpc>
                <a:spcPct val="90000"/>
              </a:lnSpc>
            </a:pPr>
            <a:r>
              <a:rPr lang="en-US" sz="1275" dirty="0">
                <a:solidFill>
                  <a:srgbClr val="FFFFFF"/>
                </a:solidFill>
              </a:rPr>
              <a:t>Diameter 22x17.1 mm</a:t>
            </a:r>
          </a:p>
          <a:p>
            <a:pPr indent="-171450">
              <a:lnSpc>
                <a:spcPct val="90000"/>
              </a:lnSpc>
            </a:pPr>
            <a:r>
              <a:rPr lang="en-US" sz="1275" dirty="0">
                <a:solidFill>
                  <a:srgbClr val="FFFFFF"/>
                </a:solidFill>
              </a:rPr>
              <a:t>Perimeter 61.1 mm</a:t>
            </a:r>
          </a:p>
          <a:p>
            <a:pPr indent="-171450">
              <a:lnSpc>
                <a:spcPct val="90000"/>
              </a:lnSpc>
            </a:pPr>
            <a:r>
              <a:rPr lang="en-US" sz="1275" dirty="0">
                <a:solidFill>
                  <a:srgbClr val="FFFFFF"/>
                </a:solidFill>
              </a:rPr>
              <a:t>Sinus width 21.3 mm</a:t>
            </a:r>
          </a:p>
          <a:p>
            <a:pPr indent="-171450">
              <a:lnSpc>
                <a:spcPct val="90000"/>
              </a:lnSpc>
            </a:pPr>
            <a:r>
              <a:rPr lang="en-US" sz="1275" dirty="0">
                <a:solidFill>
                  <a:srgbClr val="FFFFFF"/>
                </a:solidFill>
              </a:rPr>
              <a:t>RCA height 9.68mm</a:t>
            </a:r>
          </a:p>
          <a:p>
            <a:pPr indent="-171450">
              <a:lnSpc>
                <a:spcPct val="90000"/>
              </a:lnSpc>
            </a:pPr>
            <a:r>
              <a:rPr lang="en-US" sz="1275" dirty="0">
                <a:solidFill>
                  <a:srgbClr val="FFFFFF"/>
                </a:solidFill>
              </a:rPr>
              <a:t>LCA height 7.12 mm</a:t>
            </a:r>
          </a:p>
          <a:p>
            <a:pPr indent="-171450">
              <a:lnSpc>
                <a:spcPct val="90000"/>
              </a:lnSpc>
            </a:pPr>
            <a:r>
              <a:rPr lang="en-US" sz="1275" dirty="0">
                <a:solidFill>
                  <a:srgbClr val="FFFFFF"/>
                </a:solidFill>
              </a:rPr>
              <a:t>Ascending aorta 25.2 mm</a:t>
            </a:r>
          </a:p>
        </p:txBody>
      </p:sp>
      <p:pic>
        <p:nvPicPr>
          <p:cNvPr id="6" name="Content Placeholder 5" descr="A picture containing photo, black, clock, sitting&#10;&#10;Description automatically generated">
            <a:extLst>
              <a:ext uri="{FF2B5EF4-FFF2-40B4-BE49-F238E27FC236}">
                <a16:creationId xmlns:a16="http://schemas.microsoft.com/office/drawing/2014/main" id="{0ACEC2B8-5A4B-4E4A-AE8F-F62336C23812}"/>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9432" b="7340"/>
          <a:stretch/>
        </p:blipFill>
        <p:spPr>
          <a:xfrm>
            <a:off x="5400854" y="2782998"/>
            <a:ext cx="2346781" cy="1771650"/>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pic>
        <p:nvPicPr>
          <p:cNvPr id="7" name="Picture 6">
            <a:extLst>
              <a:ext uri="{FF2B5EF4-FFF2-40B4-BE49-F238E27FC236}">
                <a16:creationId xmlns:a16="http://schemas.microsoft.com/office/drawing/2014/main" id="{73E4B590-CD28-449F-A026-7EA5BF858161}"/>
              </a:ext>
            </a:extLst>
          </p:cNvPr>
          <p:cNvPicPr>
            <a:picLocks noChangeAspect="1"/>
          </p:cNvPicPr>
          <p:nvPr/>
        </p:nvPicPr>
        <p:blipFill>
          <a:blip r:embed="rId3"/>
          <a:stretch>
            <a:fillRect/>
          </a:stretch>
        </p:blipFill>
        <p:spPr>
          <a:xfrm>
            <a:off x="4572001" y="5051734"/>
            <a:ext cx="3429000" cy="944264"/>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1012950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Implanted a 23mm balloon expandable valve trans-</a:t>
            </a:r>
            <a:r>
              <a:rPr lang="en-US" sz="2800" dirty="0" err="1"/>
              <a:t>femorally</a:t>
            </a:r>
            <a:endParaRPr lang="en-CA" sz="2800" dirty="0"/>
          </a:p>
        </p:txBody>
      </p:sp>
      <p:pic>
        <p:nvPicPr>
          <p:cNvPr id="6" name="aortic root 1">
            <a:hlinkClick r:id="" action="ppaction://media"/>
            <a:extLst>
              <a:ext uri="{FF2B5EF4-FFF2-40B4-BE49-F238E27FC236}">
                <a16:creationId xmlns:a16="http://schemas.microsoft.com/office/drawing/2014/main" id="{B925B9B4-879B-4DAC-85DE-733A0E14878C}"/>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457200" y="1844675"/>
            <a:ext cx="4038600" cy="4038600"/>
          </a:xfrm>
        </p:spPr>
      </p:pic>
      <p:pic>
        <p:nvPicPr>
          <p:cNvPr id="10" name="tavi 1">
            <a:hlinkClick r:id="" action="ppaction://media"/>
            <a:extLst>
              <a:ext uri="{FF2B5EF4-FFF2-40B4-BE49-F238E27FC236}">
                <a16:creationId xmlns:a16="http://schemas.microsoft.com/office/drawing/2014/main" id="{421D1C98-71DE-4000-A415-8D19D35B0606}"/>
              </a:ext>
            </a:extLst>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648200" y="1844675"/>
            <a:ext cx="4038600" cy="4038600"/>
          </a:xfrm>
        </p:spPr>
      </p:pic>
    </p:spTree>
    <p:extLst>
      <p:ext uri="{BB962C8B-B14F-4D97-AF65-F5344CB8AC3E}">
        <p14:creationId xmlns:p14="http://schemas.microsoft.com/office/powerpoint/2010/main" val="245748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81" fill="hold"/>
                                        <p:tgtEl>
                                          <p:spTgt spid="6"/>
                                        </p:tgtEl>
                                      </p:cBhvr>
                                    </p:cmd>
                                  </p:childTnLst>
                                </p:cTn>
                              </p:par>
                            </p:childTnLst>
                          </p:cTn>
                        </p:par>
                        <p:par>
                          <p:cTn id="7" fill="hold">
                            <p:stCondLst>
                              <p:cond delay="5881"/>
                            </p:stCondLst>
                            <p:childTnLst>
                              <p:par>
                                <p:cTn id="8" presetID="1" presetClass="mediacall" presetSubtype="0" fill="hold" nodeType="afterEffect">
                                  <p:stCondLst>
                                    <p:cond delay="0"/>
                                  </p:stCondLst>
                                  <p:childTnLst>
                                    <p:cmd type="call" cmd="playFrom(0.0)">
                                      <p:cBhvr>
                                        <p:cTn id="9" dur="1940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repeatCount="indefinite" fill="hold" display="0">
                  <p:stCondLst>
                    <p:cond delay="indefinite"/>
                  </p:stCondLst>
                </p:cTn>
                <p:tgtEl>
                  <p:spTgt spid="6"/>
                </p:tgtEl>
              </p:cMediaNode>
            </p:video>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6"/>
                                        </p:tgtEl>
                                      </p:cBhvr>
                                    </p:cmd>
                                  </p:childTnLst>
                                </p:cTn>
                              </p:par>
                            </p:childTnLst>
                          </p:cTn>
                        </p:par>
                      </p:childTnLst>
                    </p:cTn>
                  </p:par>
                </p:childTnLst>
              </p:cTn>
              <p:nextCondLst>
                <p:cond evt="onClick" delay="0">
                  <p:tgtEl>
                    <p:spTgt spid="6"/>
                  </p:tgtEl>
                </p:cond>
              </p:nextCondLst>
            </p:seq>
            <p:video>
              <p:cMediaNode vol="80000">
                <p:cTn id="16" repeatCount="indefinite" fill="hold" display="0">
                  <p:stCondLst>
                    <p:cond delay="indefinite"/>
                  </p:stCondLst>
                </p:cTn>
                <p:tgtEl>
                  <p:spTgt spid="10"/>
                </p:tgtEl>
              </p:cMediaNode>
            </p:video>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procedure echo in the </a:t>
            </a:r>
            <a:r>
              <a:rPr lang="en-US" dirty="0" err="1"/>
              <a:t>cath</a:t>
            </a:r>
            <a:r>
              <a:rPr lang="en-US" dirty="0"/>
              <a:t> lab</a:t>
            </a:r>
            <a:endParaRPr lang="en-CA" dirty="0"/>
          </a:p>
        </p:txBody>
      </p:sp>
      <p:sp>
        <p:nvSpPr>
          <p:cNvPr id="4" name="Content Placeholder 3"/>
          <p:cNvSpPr>
            <a:spLocks noGrp="1"/>
          </p:cNvSpPr>
          <p:nvPr>
            <p:ph sz="half" idx="2"/>
          </p:nvPr>
        </p:nvSpPr>
        <p:spPr/>
        <p:txBody>
          <a:bodyPr>
            <a:normAutofit lnSpcReduction="10000"/>
          </a:bodyPr>
          <a:lstStyle/>
          <a:p>
            <a:r>
              <a:rPr lang="en-US" dirty="0"/>
              <a:t>23 mm Edwards SAPIEN S3 </a:t>
            </a:r>
            <a:r>
              <a:rPr lang="en-US" dirty="0" err="1"/>
              <a:t>bioprosthesis</a:t>
            </a:r>
            <a:r>
              <a:rPr lang="en-US" dirty="0"/>
              <a:t> is seated well with at most trace </a:t>
            </a:r>
            <a:r>
              <a:rPr lang="en-US" dirty="0" err="1"/>
              <a:t>paravalvular</a:t>
            </a:r>
            <a:r>
              <a:rPr lang="en-US" dirty="0"/>
              <a:t> leak and a mean pressure gradient of 9 mmHg</a:t>
            </a:r>
          </a:p>
          <a:p>
            <a:r>
              <a:rPr lang="en-US" dirty="0"/>
              <a:t>Normal left ventricular systolic function.</a:t>
            </a:r>
          </a:p>
          <a:p>
            <a:r>
              <a:rPr lang="en-US" dirty="0"/>
              <a:t>No apparent complications.</a:t>
            </a:r>
            <a:endParaRPr lang="en-CA" dirty="0"/>
          </a:p>
        </p:txBody>
      </p:sp>
      <p:pic>
        <p:nvPicPr>
          <p:cNvPr id="7" name="post tavi 1">
            <a:hlinkClick r:id="" action="ppaction://media"/>
            <a:extLst>
              <a:ext uri="{FF2B5EF4-FFF2-40B4-BE49-F238E27FC236}">
                <a16:creationId xmlns:a16="http://schemas.microsoft.com/office/drawing/2014/main" id="{8053A484-FB63-4247-B0FF-D6D6789CBD61}"/>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457200" y="1844675"/>
            <a:ext cx="4038600" cy="4038600"/>
          </a:xfrm>
        </p:spPr>
      </p:pic>
    </p:spTree>
    <p:extLst>
      <p:ext uri="{BB962C8B-B14F-4D97-AF65-F5344CB8AC3E}">
        <p14:creationId xmlns:p14="http://schemas.microsoft.com/office/powerpoint/2010/main" val="89510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6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Echo next day</a:t>
            </a:r>
            <a:endParaRPr lang="en-CA" dirty="0"/>
          </a:p>
        </p:txBody>
      </p:sp>
      <p:sp>
        <p:nvSpPr>
          <p:cNvPr id="3" name="Content Placeholder 2"/>
          <p:cNvSpPr>
            <a:spLocks noGrp="1"/>
          </p:cNvSpPr>
          <p:nvPr>
            <p:ph idx="1"/>
          </p:nvPr>
        </p:nvSpPr>
        <p:spPr/>
        <p:txBody>
          <a:bodyPr>
            <a:normAutofit fontScale="77500" lnSpcReduction="20000"/>
          </a:bodyPr>
          <a:lstStyle/>
          <a:p>
            <a:r>
              <a:rPr lang="en-US" dirty="0"/>
              <a:t>There is a 23 mm Edwards SAPIEN S3 </a:t>
            </a:r>
            <a:r>
              <a:rPr lang="en-US" dirty="0" err="1"/>
              <a:t>bioprosthesis</a:t>
            </a:r>
            <a:r>
              <a:rPr lang="en-US" dirty="0"/>
              <a:t> in the aortic position. The </a:t>
            </a:r>
            <a:r>
              <a:rPr lang="en-US" dirty="0" err="1"/>
              <a:t>bioprosthetic</a:t>
            </a:r>
            <a:r>
              <a:rPr lang="en-US" dirty="0"/>
              <a:t> valve is functioning well with no </a:t>
            </a:r>
            <a:r>
              <a:rPr lang="en-US" dirty="0" err="1"/>
              <a:t>paravalvular</a:t>
            </a:r>
            <a:r>
              <a:rPr lang="en-US" dirty="0"/>
              <a:t> leak. The gradients across the valve are high with </a:t>
            </a:r>
            <a:r>
              <a:rPr lang="en-US" dirty="0">
                <a:solidFill>
                  <a:srgbClr val="FF0000"/>
                </a:solidFill>
              </a:rPr>
              <a:t>peak mean 35 / 20mmHg</a:t>
            </a:r>
            <a:r>
              <a:rPr lang="en-US" dirty="0"/>
              <a:t>. Dimensionless index = 0.35 and AVA 1.0 with AVA indexed 0.6. This likely represents </a:t>
            </a:r>
            <a:r>
              <a:rPr lang="en-US" dirty="0" err="1"/>
              <a:t>significantpatient</a:t>
            </a:r>
            <a:r>
              <a:rPr lang="en-US" dirty="0"/>
              <a:t> prosthesis mismatch. Only if LVOT diameter were truly 23mm would AVA likely correct into more 'normal' zone without patient prosthesis mismatch.</a:t>
            </a:r>
          </a:p>
          <a:p>
            <a:r>
              <a:rPr lang="en-US" dirty="0"/>
              <a:t>Concentric left ventricular </a:t>
            </a:r>
            <a:r>
              <a:rPr lang="en-US" dirty="0" err="1"/>
              <a:t>remodelling</a:t>
            </a:r>
            <a:r>
              <a:rPr lang="en-US" dirty="0"/>
              <a:t> with </a:t>
            </a:r>
            <a:r>
              <a:rPr lang="en-US" dirty="0" err="1"/>
              <a:t>hyperdynamic</a:t>
            </a:r>
            <a:r>
              <a:rPr lang="en-US" dirty="0"/>
              <a:t> LV. The EF is visually estimated to be &gt; 70%.</a:t>
            </a:r>
          </a:p>
          <a:p>
            <a:r>
              <a:rPr lang="en-US" dirty="0"/>
              <a:t>Mild diastolic dysfunction.</a:t>
            </a:r>
          </a:p>
          <a:p>
            <a:r>
              <a:rPr lang="en-US" dirty="0"/>
              <a:t>Anterior </a:t>
            </a:r>
            <a:r>
              <a:rPr lang="en-US" dirty="0" err="1"/>
              <a:t>epicardial</a:t>
            </a:r>
            <a:r>
              <a:rPr lang="en-US" dirty="0"/>
              <a:t> fat pad. No pericardial effusion.</a:t>
            </a:r>
            <a:endParaRPr lang="en-CA" dirty="0"/>
          </a:p>
        </p:txBody>
      </p:sp>
    </p:spTree>
    <p:extLst>
      <p:ext uri="{BB962C8B-B14F-4D97-AF65-F5344CB8AC3E}">
        <p14:creationId xmlns:p14="http://schemas.microsoft.com/office/powerpoint/2010/main" val="1836523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894</Words>
  <Application>Microsoft Macintosh PowerPoint</Application>
  <PresentationFormat>On-screen Show (4:3)</PresentationFormat>
  <Paragraphs>79</Paragraphs>
  <Slides>24</Slides>
  <Notes>0</Notes>
  <HiddenSlides>0</HiddenSlides>
  <MMClips>15</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Times New Roman</vt:lpstr>
      <vt:lpstr>Office Theme</vt:lpstr>
      <vt:lpstr>1_Office Theme</vt:lpstr>
      <vt:lpstr>TAVI: valve thrombosis in a patient with incomplete frame expansion</vt:lpstr>
      <vt:lpstr>Cilnical</vt:lpstr>
      <vt:lpstr>Patent LIMA to LAD</vt:lpstr>
      <vt:lpstr>CTO of proximal RCA; patent SVG to OM and RCA</vt:lpstr>
      <vt:lpstr>Aortic root angiogram</vt:lpstr>
      <vt:lpstr>Key measurements:</vt:lpstr>
      <vt:lpstr>Implanted a 23mm balloon expandable valve trans-femorally</vt:lpstr>
      <vt:lpstr>Post procedure echo in the cath lab</vt:lpstr>
      <vt:lpstr>Echo next day</vt:lpstr>
      <vt:lpstr>1 month later</vt:lpstr>
      <vt:lpstr>PowerPoint Presentation</vt:lpstr>
      <vt:lpstr>Bio-mechanistic studies: effect of under-deployment on valve durability</vt:lpstr>
      <vt:lpstr>Echo Nov 2017</vt:lpstr>
      <vt:lpstr>PowerPoint Presentation</vt:lpstr>
      <vt:lpstr>CT scan confirmed the presence of significant valve frame under-expansion</vt:lpstr>
      <vt:lpstr>Decided to proceed with re-do TAVI with a 23mm balloon expandable valve</vt:lpstr>
      <vt:lpstr>Pre-dilated the aortic valve&gt;&gt;significant AI&gt;&gt; proceeded with second 23mm valve implantation</vt:lpstr>
      <vt:lpstr>PowerPoint Presentation</vt:lpstr>
      <vt:lpstr>LIMA to LAD was patent</vt:lpstr>
      <vt:lpstr>Patent SVG to RCA</vt:lpstr>
      <vt:lpstr>Patent SVG to OM</vt:lpstr>
      <vt:lpstr>PowerPoint Presentation</vt:lpstr>
      <vt:lpstr>PowerPoint Presentation</vt:lpstr>
      <vt:lpstr>Learning points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UA2A6 Generic Login, UAH - MAHI</dc:creator>
  <cp:lastModifiedBy>Kevin McKenzie</cp:lastModifiedBy>
  <cp:revision>22</cp:revision>
  <dcterms:created xsi:type="dcterms:W3CDTF">2006-08-16T00:00:00Z</dcterms:created>
  <dcterms:modified xsi:type="dcterms:W3CDTF">2019-10-25T17:52:13Z</dcterms:modified>
</cp:coreProperties>
</file>