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1867"/>
  </p:normalViewPr>
  <p:slideViewPr>
    <p:cSldViewPr snapToGrid="0">
      <p:cViewPr varScale="1">
        <p:scale>
          <a:sx n="44" d="100"/>
          <a:sy n="44" d="100"/>
        </p:scale>
        <p:origin x="9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F5B80-5A75-1143-BA8B-55D04301BA35}" type="datetimeFigureOut">
              <a:rPr lang="en-CA" smtClean="0"/>
              <a:t>2019-10-24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14ABF-9996-6B47-B631-9356790581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360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6EE66-F27D-874D-A0DD-CD45C42A125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758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14ABF-9996-6B47-B631-9356790581A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91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80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1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0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3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0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6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6439E-240F-4FD6-8ADD-3252D9EDCA86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79F83-7464-46B6-8E99-F0530725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1.mp4"/><Relationship Id="rId5" Type="http://schemas.microsoft.com/office/2007/relationships/media" Target="../media/media1.mp4"/><Relationship Id="rId10" Type="http://schemas.openxmlformats.org/officeDocument/2006/relationships/image" Target="../media/image6.png"/><Relationship Id="rId4" Type="http://schemas.openxmlformats.org/officeDocument/2006/relationships/video" Target="../media/media6.mp4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2540-6F29-EE4C-9D84-876FBFF36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0776"/>
            <a:ext cx="9144000" cy="2387600"/>
          </a:xfrm>
        </p:spPr>
        <p:txBody>
          <a:bodyPr/>
          <a:lstStyle/>
          <a:p>
            <a:r>
              <a:rPr lang="en-CA" b="1" dirty="0">
                <a:latin typeface="Times" pitchFamily="2" charset="0"/>
              </a:rPr>
              <a:t>CASE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B768B-E584-0D49-91FE-38ADFE360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4552"/>
            <a:ext cx="9144000" cy="1655762"/>
          </a:xfrm>
        </p:spPr>
        <p:txBody>
          <a:bodyPr/>
          <a:lstStyle/>
          <a:p>
            <a:r>
              <a:rPr lang="en-CA" b="1" dirty="0">
                <a:solidFill>
                  <a:srgbClr val="FF0000"/>
                </a:solidFill>
                <a:latin typeface="Times" pitchFamily="2" charset="0"/>
              </a:rPr>
              <a:t>SAMER MANSOUR, MD.</a:t>
            </a:r>
          </a:p>
          <a:p>
            <a:r>
              <a:rPr lang="en-CA" b="1" dirty="0">
                <a:solidFill>
                  <a:srgbClr val="FF0000"/>
                </a:solidFill>
                <a:latin typeface="Times" pitchFamily="2" charset="0"/>
              </a:rPr>
              <a:t>Université de Montréal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014BD-4399-7041-A82B-DE0534E3D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751" y="1305919"/>
            <a:ext cx="3106066" cy="3102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F7455-0C36-ED4F-AE25-C2202531F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5354" y="1482290"/>
            <a:ext cx="2783247" cy="303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5BD0CA-A8AA-9D49-A7E7-F9F27CFA8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9151" y="1458319"/>
            <a:ext cx="3106066" cy="3102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9EF77A-D4C9-8841-896D-78431711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7754" y="1634690"/>
            <a:ext cx="2783247" cy="303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E78B2B-61A0-774B-97B7-701074BE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566" y="377139"/>
            <a:ext cx="1640699" cy="1638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D6D47-8075-F546-BD16-557F7DB1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06" y="166884"/>
            <a:ext cx="1706083" cy="1844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A5909C-6539-C945-A1E2-E26013141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94" y="4836867"/>
            <a:ext cx="2397211" cy="1598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026C1-73DA-AB45-B7E1-CFF6639D3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518" y="4992013"/>
            <a:ext cx="3136395" cy="11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9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8071" y="124288"/>
            <a:ext cx="11256885" cy="781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Times" pitchFamily="2" charset="0"/>
              </a:rPr>
              <a:t>Case</a:t>
            </a:r>
            <a:br>
              <a:rPr lang="en-US" b="0" dirty="0">
                <a:effectLst/>
                <a:latin typeface="Times" pitchFamily="2" charset="0"/>
              </a:rPr>
            </a:br>
            <a:endParaRPr lang="en-US" b="0" dirty="0">
              <a:effectLst/>
              <a:latin typeface="Times" pitchFamily="2" charset="0"/>
            </a:endParaRPr>
          </a:p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74 year old female patient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Times" pitchFamily="2" charset="0"/>
              </a:rPr>
              <a:t>T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ransferred to our hospital for further management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.</a:t>
            </a:r>
          </a:p>
          <a:p>
            <a:endParaRPr lang="en-US" b="0" dirty="0">
              <a:effectLst/>
              <a:latin typeface="Times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dmitted in a referring hospital for seizure/minor frontal stroke </a:t>
            </a:r>
          </a:p>
          <a:p>
            <a:endParaRPr lang="en-US" b="0" dirty="0">
              <a:effectLst/>
              <a:latin typeface="Times" pitchFamily="2" charset="0"/>
            </a:endParaRPr>
          </a:p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PMH</a:t>
            </a:r>
            <a:endParaRPr lang="en-US" b="1" dirty="0">
              <a:effectLst/>
              <a:latin typeface="Times" pitchFamily="2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i="0" u="none" strike="noStrike" dirty="0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HTN, DLP, DB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 CKD stage IV not on HD (Cr: 180 micromole/l  GFR:38 ml/min 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 Anemia (Hb= 108 g/L) multiple polyps and diverticulosis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 PAD:  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severe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abdominal infra-renal aortic stenosis, right common Iliac artery stenosis, right carotid artery stenosis, left vertebral artery stenosis </a:t>
            </a:r>
            <a:endParaRPr lang="en-US" b="0" i="0" u="none" strike="noStrike" dirty="0">
              <a:solidFill>
                <a:srgbClr val="000000"/>
              </a:solidFill>
              <a:effectLst/>
              <a:latin typeface="Times" pitchFamily="2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IHD with LVEF 32% and moderate to severe MR (Multiple hospitalization for heart failure)</a:t>
            </a:r>
          </a:p>
          <a:p>
            <a:br>
              <a:rPr lang="en-US" b="0" dirty="0">
                <a:effectLst/>
                <a:latin typeface="Times" pitchFamily="2" charset="0"/>
              </a:rPr>
            </a:br>
            <a:r>
              <a:rPr lang="en-US" b="1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In -hospital</a:t>
            </a:r>
            <a:endParaRPr lang="en-US" b="1" dirty="0">
              <a:effectLst/>
              <a:latin typeface="Times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Day 2: An episode of brady-asystole related to hyperkalemia/acute renal failure.</a:t>
            </a:r>
            <a:endParaRPr lang="en-US" b="0" dirty="0">
              <a:effectLst/>
              <a:latin typeface="Times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Day4:  NSTEMI with recurrent chest pain (trop=220) , pulmonary edema with volume overload requiring IV nitro and diuretics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A coronary angiogram was performed and showed:</a:t>
            </a:r>
            <a:endParaRPr lang="en-US" b="1" dirty="0">
              <a:effectLst/>
              <a:latin typeface="Times" pitchFamily="2" charset="0"/>
            </a:endParaRPr>
          </a:p>
          <a:p>
            <a:br>
              <a:rPr lang="en-US" b="0" dirty="0">
                <a:effectLst/>
                <a:latin typeface="Times" pitchFamily="2" charset="0"/>
              </a:rPr>
            </a:br>
            <a:endParaRPr lang="en-US" b="0" dirty="0">
              <a:effectLst/>
              <a:latin typeface="Times" pitchFamily="2" charset="0"/>
            </a:endParaRPr>
          </a:p>
          <a:p>
            <a:br>
              <a:rPr lang="en-US" b="0" dirty="0">
                <a:effectLst/>
                <a:latin typeface="Times" pitchFamily="2" charset="0"/>
              </a:rPr>
            </a:br>
            <a:br>
              <a:rPr lang="en-US" b="0" dirty="0">
                <a:effectLst/>
                <a:latin typeface="Times" pitchFamily="2" charset="0"/>
              </a:rPr>
            </a:br>
            <a:endParaRPr lang="en-US" dirty="0">
              <a:latin typeface="Times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091D3D-384D-1C42-A22B-99C606D16859}"/>
              </a:ext>
            </a:extLst>
          </p:cNvPr>
          <p:cNvSpPr/>
          <p:nvPr/>
        </p:nvSpPr>
        <p:spPr>
          <a:xfrm>
            <a:off x="0" y="0"/>
            <a:ext cx="12192000" cy="885371"/>
          </a:xfrm>
          <a:prstGeom prst="rect">
            <a:avLst/>
          </a:prstGeom>
          <a:solidFill>
            <a:srgbClr val="92D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3704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6313054" y="738246"/>
            <a:ext cx="5161949" cy="5035576"/>
            <a:chOff x="583943" y="512468"/>
            <a:chExt cx="5161949" cy="5035576"/>
          </a:xfrm>
        </p:grpSpPr>
        <p:sp>
          <p:nvSpPr>
            <p:cNvPr id="4" name="Rectangle 3"/>
            <p:cNvSpPr/>
            <p:nvPr/>
          </p:nvSpPr>
          <p:spPr>
            <a:xfrm>
              <a:off x="1175657" y="512468"/>
              <a:ext cx="394788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Aortography showing severe stenosis of the infra-renal aorta and of the right common iliac artery </a:t>
              </a:r>
              <a:endParaRPr lang="en-US" b="0" dirty="0">
                <a:solidFill>
                  <a:schemeClr val="bg1"/>
                </a:solidFill>
                <a:effectLst/>
                <a:latin typeface="Times" pitchFamily="2" charset="0"/>
              </a:endParaRPr>
            </a:p>
            <a:p>
              <a:pPr algn="just"/>
              <a:br>
                <a:rPr lang="en-US" b="0" dirty="0">
                  <a:solidFill>
                    <a:schemeClr val="bg1"/>
                  </a:solidFill>
                  <a:effectLst/>
                  <a:latin typeface="Times" pitchFamily="2" charset="0"/>
                </a:rPr>
              </a:br>
              <a:endParaRPr lang="en-US" dirty="0">
                <a:solidFill>
                  <a:schemeClr val="bg1"/>
                </a:solidFill>
                <a:latin typeface="Times" pitchFamily="2" charset="0"/>
              </a:endParaRPr>
            </a:p>
          </p:txBody>
        </p:sp>
        <p:pic>
          <p:nvPicPr>
            <p:cNvPr id="5" name="study">
              <a:hlinkClick r:id="" action="ppaction://media"/>
              <a:extLst>
                <a:ext uri="{FF2B5EF4-FFF2-40B4-BE49-F238E27FC236}">
                  <a16:creationId xmlns:a16="http://schemas.microsoft.com/office/drawing/2014/main" id="{D5BF5531-136C-4E4D-86B5-AF0DC29D0B17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583943" y="1676582"/>
              <a:ext cx="5161949" cy="3871462"/>
            </a:xfrm>
            <a:prstGeom prst="rect">
              <a:avLst/>
            </a:prstGeom>
          </p:spPr>
        </p:pic>
      </p:grpSp>
      <p:grpSp>
        <p:nvGrpSpPr>
          <p:cNvPr id="2" name="Grouper 1"/>
          <p:cNvGrpSpPr/>
          <p:nvPr/>
        </p:nvGrpSpPr>
        <p:grpSpPr>
          <a:xfrm>
            <a:off x="723611" y="0"/>
            <a:ext cx="4533395" cy="6530899"/>
            <a:chOff x="6791393" y="138275"/>
            <a:chExt cx="4533395" cy="6530899"/>
          </a:xfrm>
        </p:grpSpPr>
        <p:sp>
          <p:nvSpPr>
            <p:cNvPr id="7" name="Rectangle 6"/>
            <p:cNvSpPr/>
            <p:nvPr/>
          </p:nvSpPr>
          <p:spPr>
            <a:xfrm>
              <a:off x="7162837" y="138275"/>
              <a:ext cx="37905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Coronary angiogram showing severe stenosis of the LM, Proximal LAD and </a:t>
              </a:r>
              <a:r>
                <a:rPr lang="en-US" dirty="0" err="1">
                  <a:solidFill>
                    <a:schemeClr val="bg1"/>
                  </a:solidFill>
                  <a:latin typeface="Times" pitchFamily="2" charset="0"/>
                </a:rPr>
                <a:t>LCx</a:t>
              </a:r>
              <a:r>
                <a:rPr lang="en-US" dirty="0">
                  <a:solidFill>
                    <a:schemeClr val="bg1"/>
                  </a:solidFill>
                  <a:latin typeface="Times" pitchFamily="2" charset="0"/>
                </a:rPr>
                <a:t> arteries</a:t>
              </a:r>
              <a:endParaRPr lang="en-US" b="0" dirty="0">
                <a:solidFill>
                  <a:schemeClr val="bg1"/>
                </a:solidFill>
                <a:effectLst/>
                <a:latin typeface="Times" pitchFamily="2" charset="0"/>
              </a:endParaRPr>
            </a:p>
            <a:p>
              <a:pPr algn="just"/>
              <a:br>
                <a:rPr lang="en-US" b="0" dirty="0">
                  <a:solidFill>
                    <a:schemeClr val="bg1"/>
                  </a:solidFill>
                  <a:effectLst/>
                  <a:latin typeface="Times" pitchFamily="2" charset="0"/>
                </a:rPr>
              </a:br>
              <a:endParaRPr lang="en-US" dirty="0">
                <a:solidFill>
                  <a:schemeClr val="bg1"/>
                </a:solidFill>
                <a:latin typeface="Times" pitchFamily="2" charset="0"/>
              </a:endParaRPr>
            </a:p>
          </p:txBody>
        </p:sp>
        <p:pic>
          <p:nvPicPr>
            <p:cNvPr id="6" name="study">
              <a:hlinkClick r:id="" action="ppaction://media"/>
              <a:extLst>
                <a:ext uri="{FF2B5EF4-FFF2-40B4-BE49-F238E27FC236}">
                  <a16:creationId xmlns:a16="http://schemas.microsoft.com/office/drawing/2014/main" id="{B866D3FF-9ED8-ED4F-930B-C98599ABD96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6791393" y="1083602"/>
              <a:ext cx="4533394" cy="2780270"/>
            </a:xfrm>
            <a:prstGeom prst="rect">
              <a:avLst/>
            </a:prstGeom>
          </p:spPr>
        </p:pic>
        <p:pic>
          <p:nvPicPr>
            <p:cNvPr id="8" name="study">
              <a:hlinkClick r:id="" action="ppaction://media"/>
              <a:extLst>
                <a:ext uri="{FF2B5EF4-FFF2-40B4-BE49-F238E27FC236}">
                  <a16:creationId xmlns:a16="http://schemas.microsoft.com/office/drawing/2014/main" id="{84988EA3-2744-2D42-A5F7-D1007CD4A064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6791394" y="4015946"/>
              <a:ext cx="4533394" cy="2653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48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256" y="502111"/>
            <a:ext cx="708454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4000" b="1" dirty="0">
                <a:solidFill>
                  <a:srgbClr val="FF0000"/>
                </a:solidFill>
                <a:latin typeface="Times" pitchFamily="2" charset="0"/>
              </a:rPr>
              <a:t>Heart team meeting</a:t>
            </a:r>
            <a:endParaRPr lang="en-US" sz="4000" b="0" dirty="0">
              <a:solidFill>
                <a:srgbClr val="FF0000"/>
              </a:solidFill>
              <a:effectLst/>
              <a:latin typeface="Times" pitchFamily="2" charset="0"/>
            </a:endParaRPr>
          </a:p>
          <a:p>
            <a:pPr fontAlgn="base"/>
            <a:r>
              <a:rPr lang="en-US" sz="3200" dirty="0">
                <a:latin typeface="Times" pitchFamily="2" charset="0"/>
              </a:rPr>
              <a:t>1- High risk for surgical revascularization ( STS score 13.5 &amp; </a:t>
            </a:r>
            <a:r>
              <a:rPr lang="en-US" sz="3200" dirty="0" err="1">
                <a:latin typeface="Times" pitchFamily="2" charset="0"/>
              </a:rPr>
              <a:t>Euroscore</a:t>
            </a:r>
            <a:r>
              <a:rPr lang="en-US" sz="3200" dirty="0">
                <a:latin typeface="Times" pitchFamily="2" charset="0"/>
              </a:rPr>
              <a:t> II 48.12 for in hospital mortality</a:t>
            </a:r>
          </a:p>
          <a:p>
            <a:pPr fontAlgn="base"/>
            <a:endParaRPr lang="en-US" sz="3200" dirty="0">
              <a:latin typeface="Times" pitchFamily="2" charset="0"/>
            </a:endParaRPr>
          </a:p>
          <a:p>
            <a:pPr fontAlgn="base"/>
            <a:r>
              <a:rPr lang="en-US" sz="3200" dirty="0">
                <a:latin typeface="Times" pitchFamily="2" charset="0"/>
              </a:rPr>
              <a:t>2- Revascularize distal aorta and right common iliac artery first (mechanical support device) </a:t>
            </a:r>
          </a:p>
          <a:p>
            <a:pPr algn="ctr" fontAlgn="base">
              <a:spcAft>
                <a:spcPts val="1600"/>
              </a:spcAft>
            </a:pPr>
            <a:endParaRPr lang="en-US" sz="3200" dirty="0">
              <a:latin typeface="Times" pitchFamily="2" charset="0"/>
            </a:endParaRPr>
          </a:p>
          <a:p>
            <a:pPr fontAlgn="base">
              <a:spcAft>
                <a:spcPts val="1600"/>
              </a:spcAft>
            </a:pPr>
            <a:r>
              <a:rPr lang="en-US" sz="3200" dirty="0">
                <a:latin typeface="Times" pitchFamily="2" charset="0"/>
              </a:rPr>
              <a:t>3- PCI LM/LAD/ LCX (Syntax score 36)</a:t>
            </a:r>
          </a:p>
          <a:p>
            <a:br>
              <a:rPr lang="en-US" sz="3200" b="0" dirty="0">
                <a:effectLst/>
                <a:latin typeface="Times" pitchFamily="2" charset="0"/>
              </a:rPr>
            </a:br>
            <a:endParaRPr lang="en-US" sz="32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9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21" y="228712"/>
            <a:ext cx="1166988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" pitchFamily="2" charset="0"/>
              </a:rPr>
              <a:t>Post Angioplasty of the Abdominal Aorta and Right common Iliac artery with 2 stents</a:t>
            </a:r>
            <a:endParaRPr lang="en-US" sz="2400" b="1" dirty="0">
              <a:solidFill>
                <a:schemeClr val="bg1"/>
              </a:solidFill>
              <a:effectLst/>
              <a:latin typeface="Times" pitchFamily="2" charset="0"/>
            </a:endParaRPr>
          </a:p>
          <a:p>
            <a:pPr algn="ctr"/>
            <a:br>
              <a:rPr lang="en-US" sz="2400" b="1" dirty="0">
                <a:effectLst/>
              </a:rPr>
            </a:br>
            <a:endParaRPr lang="en-US" sz="2400" b="1" dirty="0"/>
          </a:p>
        </p:txBody>
      </p:sp>
      <p:pic>
        <p:nvPicPr>
          <p:cNvPr id="1026" name="Picture 2" descr="https://lh3.googleusercontent.com/KmMvHtFAa7xp1U6U8vLF0KrA3Yw88xrSEWlEUimvEBlt-YzRxMGEqovsZ65yTdGXe3OR47oZoyL8XigGRs8V9LMpZ-nKwyvS6ZNEnrsuRfOOu8Sc4wQhsZ9uYeq4GMZMZ-DLwUzncd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9" y="1025434"/>
            <a:ext cx="5262214" cy="51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udy">
            <a:hlinkClick r:id="" action="ppaction://media"/>
            <a:extLst>
              <a:ext uri="{FF2B5EF4-FFF2-40B4-BE49-F238E27FC236}">
                <a16:creationId xmlns:a16="http://schemas.microsoft.com/office/drawing/2014/main" id="{D422A70D-871A-CD40-A568-118A9FB7B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6465" y="1025434"/>
            <a:ext cx="5953211" cy="53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911" y="268516"/>
            <a:ext cx="4518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Coronary angiogram showing severe stenosis of the LM, Proximal LAD and </a:t>
            </a:r>
            <a:r>
              <a:rPr lang="en-US" dirty="0" err="1">
                <a:solidFill>
                  <a:schemeClr val="bg1"/>
                </a:solidFill>
                <a:latin typeface="Times" pitchFamily="2" charset="0"/>
              </a:rPr>
              <a:t>LCx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 arteries</a:t>
            </a:r>
            <a:endParaRPr lang="en-US" b="0" dirty="0">
              <a:solidFill>
                <a:schemeClr val="bg1"/>
              </a:solidFill>
              <a:effectLst/>
              <a:latin typeface="Times" pitchFamily="2" charset="0"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670766" y="2685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PCI of the LM toward LAD, PCI of  the </a:t>
            </a:r>
            <a:r>
              <a:rPr lang="en-US" dirty="0" err="1">
                <a:solidFill>
                  <a:schemeClr val="bg1"/>
                </a:solidFill>
                <a:latin typeface="Times" pitchFamily="2" charset="0"/>
              </a:rPr>
              <a:t>LCx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 with FKB</a:t>
            </a:r>
            <a:endParaRPr lang="en-US" b="0" dirty="0">
              <a:solidFill>
                <a:schemeClr val="bg1"/>
              </a:solidFill>
              <a:effectLst/>
              <a:latin typeface="Times" pitchFamily="2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" pitchFamily="2" charset="0"/>
              </a:rPr>
              <a:t>Disharged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 on DAPT (ASA &amp; </a:t>
            </a:r>
            <a:r>
              <a:rPr lang="en-US" dirty="0" err="1">
                <a:solidFill>
                  <a:schemeClr val="bg1"/>
                </a:solidFill>
                <a:latin typeface="Times" pitchFamily="2" charset="0"/>
              </a:rPr>
              <a:t>Clopidogrel</a:t>
            </a:r>
            <a:r>
              <a:rPr lang="en-US" dirty="0">
                <a:solidFill>
                  <a:schemeClr val="bg1"/>
                </a:solidFill>
                <a:latin typeface="Times" pitchFamily="2" charset="0"/>
              </a:rPr>
              <a:t>. </a:t>
            </a:r>
            <a:endParaRPr lang="en-US" b="0" dirty="0">
              <a:solidFill>
                <a:schemeClr val="bg1"/>
              </a:solidFill>
              <a:effectLst/>
              <a:latin typeface="Times" pitchFamily="2" charset="0"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6" name="study">
            <a:hlinkClick r:id="" action="ppaction://media"/>
            <a:extLst>
              <a:ext uri="{FF2B5EF4-FFF2-40B4-BE49-F238E27FC236}">
                <a16:creationId xmlns:a16="http://schemas.microsoft.com/office/drawing/2014/main" id="{C305DFD3-32F4-FD44-AD56-3C51BCFFD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5427" y="1080423"/>
            <a:ext cx="4102659" cy="2564820"/>
          </a:xfrm>
          <a:prstGeom prst="rect">
            <a:avLst/>
          </a:prstGeom>
        </p:spPr>
      </p:pic>
      <p:pic>
        <p:nvPicPr>
          <p:cNvPr id="7" name="study">
            <a:hlinkClick r:id="" action="ppaction://media"/>
            <a:extLst>
              <a:ext uri="{FF2B5EF4-FFF2-40B4-BE49-F238E27FC236}">
                <a16:creationId xmlns:a16="http://schemas.microsoft.com/office/drawing/2014/main" id="{6B32750E-3A7B-E041-893D-872FF1CD7D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45427" y="4028301"/>
            <a:ext cx="4102659" cy="2517303"/>
          </a:xfrm>
          <a:prstGeom prst="rect">
            <a:avLst/>
          </a:prstGeom>
        </p:spPr>
      </p:pic>
      <p:pic>
        <p:nvPicPr>
          <p:cNvPr id="8" name="study">
            <a:hlinkClick r:id="" action="ppaction://media"/>
            <a:extLst>
              <a:ext uri="{FF2B5EF4-FFF2-40B4-BE49-F238E27FC236}">
                <a16:creationId xmlns:a16="http://schemas.microsoft.com/office/drawing/2014/main" id="{56058F8E-852A-DE43-8986-4F0452B8886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912" y="1080423"/>
            <a:ext cx="4108790" cy="2568619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EF6D790D-9408-2F4F-8F0E-E9B7F35BA2F6}"/>
              </a:ext>
            </a:extLst>
          </p:cNvPr>
          <p:cNvSpPr/>
          <p:nvPr/>
        </p:nvSpPr>
        <p:spPr>
          <a:xfrm rot="16200000">
            <a:off x="5327857" y="1582845"/>
            <a:ext cx="951470" cy="13799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study">
            <a:hlinkClick r:id="" action="ppaction://media"/>
            <a:extLst>
              <a:ext uri="{FF2B5EF4-FFF2-40B4-BE49-F238E27FC236}">
                <a16:creationId xmlns:a16="http://schemas.microsoft.com/office/drawing/2014/main" id="{A88BA07E-2059-EA45-957E-E900B596C2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912" y="4028300"/>
            <a:ext cx="4108790" cy="2517303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0167A101-9711-0947-980C-328636321453}"/>
              </a:ext>
            </a:extLst>
          </p:cNvPr>
          <p:cNvSpPr/>
          <p:nvPr/>
        </p:nvSpPr>
        <p:spPr>
          <a:xfrm rot="16200000">
            <a:off x="5327857" y="4381751"/>
            <a:ext cx="951470" cy="13799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811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34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78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C81EB-09F1-0444-9450-F48D0D813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30" y="766117"/>
            <a:ext cx="9565673" cy="531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7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115</Words>
  <Application>Microsoft Macintosh PowerPoint</Application>
  <PresentationFormat>Widescreen</PresentationFormat>
  <Paragraphs>42</Paragraphs>
  <Slides>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</vt:lpstr>
      <vt:lpstr>Thème Office</vt:lpstr>
      <vt:lpstr>CASE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CHUM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Hillani Ali</dc:creator>
  <cp:lastModifiedBy>Kevin McKenzie</cp:lastModifiedBy>
  <cp:revision>33</cp:revision>
  <dcterms:created xsi:type="dcterms:W3CDTF">2019-10-23T21:36:55Z</dcterms:created>
  <dcterms:modified xsi:type="dcterms:W3CDTF">2019-10-24T16:05:43Z</dcterms:modified>
</cp:coreProperties>
</file>