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30"/>
  </p:notesMasterIdLst>
  <p:handoutMasterIdLst>
    <p:handoutMasterId r:id="rId31"/>
  </p:handoutMasterIdLst>
  <p:sldIdLst>
    <p:sldId id="259" r:id="rId3"/>
    <p:sldId id="258" r:id="rId4"/>
    <p:sldId id="269" r:id="rId5"/>
    <p:sldId id="265" r:id="rId6"/>
    <p:sldId id="260" r:id="rId7"/>
    <p:sldId id="621" r:id="rId8"/>
    <p:sldId id="623" r:id="rId9"/>
    <p:sldId id="270" r:id="rId10"/>
    <p:sldId id="263" r:id="rId11"/>
    <p:sldId id="271" r:id="rId12"/>
    <p:sldId id="272" r:id="rId13"/>
    <p:sldId id="274" r:id="rId14"/>
    <p:sldId id="273" r:id="rId15"/>
    <p:sldId id="624" r:id="rId16"/>
    <p:sldId id="276" r:id="rId17"/>
    <p:sldId id="277" r:id="rId18"/>
    <p:sldId id="605" r:id="rId19"/>
    <p:sldId id="526" r:id="rId20"/>
    <p:sldId id="266" r:id="rId21"/>
    <p:sldId id="268" r:id="rId22"/>
    <p:sldId id="609" r:id="rId23"/>
    <p:sldId id="610" r:id="rId24"/>
    <p:sldId id="616" r:id="rId25"/>
    <p:sldId id="612" r:id="rId26"/>
    <p:sldId id="617" r:id="rId27"/>
    <p:sldId id="619" r:id="rId28"/>
    <p:sldId id="61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139D78E-0DCE-4101-8A53-3243C9AD7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A4BD44-C64E-4049-B28D-DD19AB313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520F5-1ADE-41ED-8594-089BC35CF83F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69E0AC-6863-462B-B664-1DE5325481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B0AC18-8548-437F-9F1A-35AA05D63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69C77-1378-4D49-9592-318DAB8B0F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20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22C90-4AAF-4328-BD1A-66A7CBAB2B00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AA25B-C435-4C0F-90ED-8B185920F5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213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43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9B845-B1DF-4A45-A4FD-8740844C1FFF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3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8367" y="-288924"/>
            <a:ext cx="3841751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noFill/>
          <a:ln>
            <a:noFill/>
          </a:ln>
        </p:spPr>
        <p:txBody>
          <a:bodyPr/>
          <a:lstStyle>
            <a:lvl1pPr>
              <a:defRPr sz="3600" b="1">
                <a:latin typeface="+mj-lt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138" indent="0" algn="ctr">
              <a:buNone/>
              <a:defRPr/>
            </a:lvl2pPr>
            <a:lvl3pPr marL="914277" indent="0" algn="ctr">
              <a:buNone/>
              <a:defRPr/>
            </a:lvl3pPr>
            <a:lvl4pPr marL="1371414" indent="0" algn="ctr">
              <a:buNone/>
              <a:defRPr/>
            </a:lvl4pPr>
            <a:lvl5pPr marL="1828552" indent="0" algn="ctr">
              <a:buNone/>
              <a:defRPr/>
            </a:lvl5pPr>
            <a:lvl6pPr marL="2285689" indent="0" algn="ctr">
              <a:buNone/>
              <a:defRPr/>
            </a:lvl6pPr>
            <a:lvl7pPr marL="2742828" indent="0" algn="ctr">
              <a:buNone/>
              <a:defRPr/>
            </a:lvl7pPr>
            <a:lvl8pPr marL="3199966" indent="0" algn="ctr">
              <a:buNone/>
              <a:defRPr/>
            </a:lvl8pPr>
            <a:lvl9pPr marL="3657103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185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32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64108A-019F-4EC8-8144-87B6E5D70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09083B-4E69-4B9F-83CF-8CDD98BEB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FDBD38-DC4B-4466-B9F9-68FD7A30D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B82CCC-567E-41F8-8134-321A155A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69DE63-1F27-449B-9303-C5DE421D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44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ABA995-936E-4840-8BFA-A1A1FD7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56C28E-16EB-44F0-A310-F8F8612D4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222085-D841-4E77-AE27-482CCD1D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29F521-106F-4D56-AC5B-18A365C2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0AB1E5-1ECE-45DD-9F43-6E9BF5DB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22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700A8-96A5-41FE-8B33-EC10AB9D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C93ABD-68E4-429A-A6FF-F9D2BB193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E14D60-2367-474A-9756-E511F11F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46C1DB-0715-46F1-A0B6-CCD5FAAB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27CA6C-F094-4B35-A09A-D844901D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2777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D61F9-00BC-4EF1-A2B3-733506E7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AF6360-3DAA-46D8-8917-E9B49B43F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9FB211-EFF1-4C8C-95B5-2AEEC89EA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2BB35F-F61F-42CB-A8CE-6E0C3096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C9FF22-C390-46DB-8E57-B56D6D54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461329-7E47-4F14-B82C-DCF8602A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9964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7C119-D903-4E28-A062-3C74A4DD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B02B03-665B-4CA4-A4E1-7F7C5CFCC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97EFB4-93CB-40E8-A688-653536BFB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4EB99CD-B4F8-47E2-9DF0-0796C295F4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A4FA449-CD85-47A5-8567-83E5DE577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CB3D79-18D1-42F6-84A6-0721C52A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9E5704D-574C-43E0-BBA4-2AA4B69A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61114E4-F01D-4B80-BA17-9EB6A182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646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4FD16-254E-4A51-B8F7-AE5FD0A2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A7A878-9776-4ACF-8FAF-A6EE42E2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955F78-CDF3-4068-B7CF-7DA5A197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92000A-D3D5-4028-BC73-E824DE9C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635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357DA1-1990-40D3-B602-348F62555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CCC6986-F4DA-4EC2-B429-D0E9F2E8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D91969-6679-4270-BB9D-84BB9C0C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9978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700D7-C687-4F3B-8C26-E3846614B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2233B8-358A-4438-955D-3C5CB784D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EDDAA8-9CE5-46D1-AA03-E577CBF25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ADC060-87C1-41E7-87D4-310FC3C48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7E1D2A-7DE8-4ACA-AC63-656CAF8C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92984C-09D2-49F4-9D00-C37A1466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987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C5779-FB96-4D9C-980E-EBAC8765E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4E752BA-8A3C-4BEC-8231-423B50E2C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658616-B205-4E84-AE9C-17451AD34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0EFBB3-2936-4797-BB28-8BC9A587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4B2F0A-2514-4718-A64B-B9BF8BA6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33B744-7818-4777-A217-2F8C1947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47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5659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9618CE-8620-49FD-A398-3DEC0002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C850C9-5B27-497F-9776-D1EE6E6B5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D9AB1-4F47-4C18-ADE8-ECC7F86B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0C23E2-8783-4288-8E89-1CC0962E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825E09-3D26-4625-9BCC-DF54B8F2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302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62C60EE-C043-436F-8E8A-8EEEFD35C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6A4726-7FF2-43D0-8E8C-8819B9D5E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0C1DB2-5738-47B7-B1E8-201A14E7F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C26CA0-62C5-4A92-9EC3-B88DA732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69192B-4000-4704-8169-E08739DB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959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2201" y="116634"/>
            <a:ext cx="5623628" cy="4823141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1298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20167" y="-819150"/>
            <a:ext cx="2719917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8575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934270-95A5-437F-8DE3-87DCABFE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587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27707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27707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300"/>
            </a:lvl4pPr>
            <a:lvl5pPr>
              <a:defRPr sz="13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3725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38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89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3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70239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138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89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3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70239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4222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006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173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9456373" y="6021288"/>
            <a:ext cx="1416843" cy="100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s://encrypted-tbn3.gstatic.com/images?q=tbn:ANd9GcR6cC1lhnUe-BZ2jWHugU1FFPD_HYURk6PVGPHudWxuVtYMnwhVrtVoBJ3f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3" y="6023646"/>
            <a:ext cx="1248139" cy="83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0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13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1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5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1413" indent="-22701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98613" indent="-227013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5813" indent="-2270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259" indent="-22856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96" indent="-22856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35" indent="-22856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73" indent="-22856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3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ED43F6F-F7B7-4003-8D22-62C86EA6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4B0C9D-EEAC-4B15-9639-41545869F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1AF556-74D9-4DBE-8900-FE2BB164B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74890-3DB4-4282-A5BF-62A538192EC4}" type="datetimeFigureOut">
              <a:rPr lang="en-CA" smtClean="0"/>
              <a:t>2019-10-25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329AEC-B0D7-49E5-8E21-76D69B37C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4C5D7D-A4F3-45C9-AA62-998A3AFB4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A6BFE-31C0-42A8-BB40-B0DAB203D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54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269118" y="4536111"/>
            <a:ext cx="48418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sz="2800" b="1" dirty="0">
                <a:solidFill>
                  <a:srgbClr val="000000"/>
                </a:solidFill>
                <a:latin typeface="Arial"/>
                <a:cs typeface="Arial" charset="0"/>
              </a:rPr>
              <a:t>J-Fran</a:t>
            </a:r>
            <a:r>
              <a:rPr lang="fr-CA" sz="2800" b="1" dirty="0" err="1">
                <a:solidFill>
                  <a:srgbClr val="000000"/>
                </a:solidFill>
                <a:latin typeface="Arial"/>
                <a:cs typeface="Arial" charset="0"/>
              </a:rPr>
              <a:t>çois</a:t>
            </a:r>
            <a:r>
              <a:rPr lang="fr-CA" sz="2800" b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Arial"/>
                <a:cs typeface="Arial" charset="0"/>
              </a:rPr>
              <a:t>Gobeil</a:t>
            </a:r>
            <a:r>
              <a:rPr lang="fr-CA" sz="2800" b="1" dirty="0">
                <a:solidFill>
                  <a:srgbClr val="000000"/>
                </a:solidFill>
                <a:latin typeface="Arial"/>
                <a:cs typeface="Arial" charset="0"/>
              </a:rPr>
              <a:t> MD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CA" sz="2400" b="1" dirty="0" err="1">
                <a:solidFill>
                  <a:srgbClr val="000000"/>
                </a:solidFill>
                <a:latin typeface="Arial"/>
                <a:cs typeface="Arial" charset="0"/>
              </a:rPr>
              <a:t>Cathlab</a:t>
            </a:r>
            <a:r>
              <a:rPr lang="fr-CA" sz="2400" b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fr-CA" sz="2400" b="1" dirty="0" err="1">
                <a:solidFill>
                  <a:srgbClr val="000000"/>
                </a:solidFill>
                <a:latin typeface="Arial"/>
                <a:cs typeface="Arial" charset="0"/>
              </a:rPr>
              <a:t>director</a:t>
            </a:r>
            <a:r>
              <a:rPr lang="fr-CA" sz="2400" b="1" dirty="0">
                <a:solidFill>
                  <a:srgbClr val="000000"/>
                </a:solidFill>
                <a:latin typeface="Arial"/>
                <a:cs typeface="Arial" charset="0"/>
              </a:rPr>
              <a:t>, CHUM</a:t>
            </a:r>
          </a:p>
        </p:txBody>
      </p:sp>
      <p:sp>
        <p:nvSpPr>
          <p:cNvPr id="7" name="Titre 9">
            <a:extLst>
              <a:ext uri="{FF2B5EF4-FFF2-40B4-BE49-F238E27FC236}">
                <a16:creationId xmlns:a16="http://schemas.microsoft.com/office/drawing/2014/main" id="{57040ECF-94E2-4FE0-8790-16286A1B691F}"/>
              </a:ext>
            </a:extLst>
          </p:cNvPr>
          <p:cNvSpPr txBox="1">
            <a:spLocks/>
          </p:cNvSpPr>
          <p:nvPr/>
        </p:nvSpPr>
        <p:spPr bwMode="auto">
          <a:xfrm>
            <a:off x="4916558" y="246062"/>
            <a:ext cx="6677924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13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2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55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CA" sz="4000" kern="0" dirty="0"/>
              <a:t>TAVI with Lotus Edge in a patient with low coronary ostium:</a:t>
            </a:r>
            <a:br>
              <a:rPr lang="en-CA" sz="4000" kern="0" dirty="0"/>
            </a:br>
            <a:r>
              <a:rPr lang="en-CA" sz="4800" i="1" kern="0" dirty="0">
                <a:latin typeface="Bodoni MT" panose="02070603080606020203" pitchFamily="18" charset="0"/>
              </a:rPr>
              <a:t>A severe case of PTSD</a:t>
            </a:r>
            <a:endParaRPr lang="en-CA" sz="4000" i="1" kern="0" dirty="0">
              <a:latin typeface="Bodoni MT" panose="02070603080606020203" pitchFamily="18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F1830A9-3BFA-497A-9BB5-E3B717EDD50A}"/>
              </a:ext>
            </a:extLst>
          </p:cNvPr>
          <p:cNvSpPr txBox="1">
            <a:spLocks/>
          </p:cNvSpPr>
          <p:nvPr/>
        </p:nvSpPr>
        <p:spPr bwMode="auto">
          <a:xfrm>
            <a:off x="1254125" y="6058039"/>
            <a:ext cx="4841875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8" tIns="45714" rIns="91428" bIns="45714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CA" b="1" dirty="0">
                <a:solidFill>
                  <a:srgbClr val="004071"/>
                </a:solidFill>
                <a:latin typeface="Arial"/>
                <a:cs typeface="Arial" charset="0"/>
              </a:rPr>
              <a:t>I2C </a:t>
            </a:r>
            <a:r>
              <a:rPr lang="fr-CA" b="1" dirty="0" err="1">
                <a:solidFill>
                  <a:srgbClr val="004071"/>
                </a:solidFill>
                <a:latin typeface="Arial"/>
                <a:cs typeface="Arial" charset="0"/>
              </a:rPr>
              <a:t>Summit</a:t>
            </a:r>
            <a:endParaRPr lang="fr-CA" b="1" dirty="0">
              <a:solidFill>
                <a:srgbClr val="004071"/>
              </a:solidFill>
              <a:latin typeface="Arial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CA" b="1" dirty="0" err="1">
                <a:solidFill>
                  <a:srgbClr val="004071"/>
                </a:solidFill>
                <a:latin typeface="Arial"/>
                <a:cs typeface="Arial" charset="0"/>
              </a:rPr>
              <a:t>October</a:t>
            </a:r>
            <a:r>
              <a:rPr lang="fr-CA" b="1" dirty="0">
                <a:solidFill>
                  <a:srgbClr val="004071"/>
                </a:solidFill>
                <a:latin typeface="Arial"/>
                <a:cs typeface="Arial" charset="0"/>
              </a:rPr>
              <a:t> 25th 2019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fr-CA" b="1" dirty="0">
              <a:solidFill>
                <a:srgbClr val="004071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571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BB233CA-6559-4F41-A5AE-D9A2B2FF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CA" dirty="0"/>
              <a:t>CASE 0.5</a:t>
            </a:r>
            <a:br>
              <a:rPr lang="en-CA" dirty="0"/>
            </a:br>
            <a:r>
              <a:rPr lang="en-CA" dirty="0" err="1"/>
              <a:t>EvolutR</a:t>
            </a:r>
            <a:r>
              <a:rPr lang="en-CA" dirty="0"/>
              <a:t> 23 mm positioning</a:t>
            </a:r>
          </a:p>
        </p:txBody>
      </p:sp>
      <p:pic>
        <p:nvPicPr>
          <p:cNvPr id="7" name="study">
            <a:hlinkClick r:id="" action="ppaction://media"/>
            <a:extLst>
              <a:ext uri="{FF2B5EF4-FFF2-40B4-BE49-F238E27FC236}">
                <a16:creationId xmlns:a16="http://schemas.microsoft.com/office/drawing/2014/main" id="{CBA22A52-7BDF-4CDD-B80F-6173A70F42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8111" y="1076179"/>
            <a:ext cx="5781821" cy="5781821"/>
          </a:xfrm>
        </p:spPr>
      </p:pic>
    </p:spTree>
    <p:extLst>
      <p:ext uri="{BB962C8B-B14F-4D97-AF65-F5344CB8AC3E}">
        <p14:creationId xmlns:p14="http://schemas.microsoft.com/office/powerpoint/2010/main" val="8310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BB233CA-6559-4F41-A5AE-D9A2B2FF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CA" dirty="0"/>
              <a:t>CASE 0.5</a:t>
            </a:r>
            <a:br>
              <a:rPr lang="en-CA" dirty="0"/>
            </a:br>
            <a:r>
              <a:rPr lang="en-CA" dirty="0" err="1"/>
              <a:t>EvolutR</a:t>
            </a:r>
            <a:r>
              <a:rPr lang="en-CA" dirty="0"/>
              <a:t> 23 mm final result</a:t>
            </a:r>
          </a:p>
        </p:txBody>
      </p:sp>
      <p:pic>
        <p:nvPicPr>
          <p:cNvPr id="4" name="study">
            <a:hlinkClick r:id="" action="ppaction://media"/>
            <a:extLst>
              <a:ext uri="{FF2B5EF4-FFF2-40B4-BE49-F238E27FC236}">
                <a16:creationId xmlns:a16="http://schemas.microsoft.com/office/drawing/2014/main" id="{519EBC15-CBCF-4934-AB99-D9F3E558FC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6247" y="1143000"/>
            <a:ext cx="5894362" cy="5894362"/>
          </a:xfrm>
        </p:spPr>
      </p:pic>
    </p:spTree>
    <p:extLst>
      <p:ext uri="{BB962C8B-B14F-4D97-AF65-F5344CB8AC3E}">
        <p14:creationId xmlns:p14="http://schemas.microsoft.com/office/powerpoint/2010/main" val="290215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433F-AC33-45AA-B950-AA7FC52F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CA" dirty="0"/>
              <a:t>Case 0.5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113F2-6499-4374-A2AB-B2F8C84BA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/>
              <a:t>30 minutes post-procedure, while going back to the ICU:</a:t>
            </a:r>
          </a:p>
          <a:p>
            <a:pPr lvl="1"/>
            <a:r>
              <a:rPr lang="en-CA" sz="2800" dirty="0"/>
              <a:t>Chest pain</a:t>
            </a:r>
          </a:p>
          <a:p>
            <a:pPr lvl="1"/>
            <a:r>
              <a:rPr lang="en-CA" sz="2800" dirty="0"/>
              <a:t>Severe hypotension</a:t>
            </a:r>
          </a:p>
          <a:p>
            <a:pPr lvl="1"/>
            <a:r>
              <a:rPr lang="en-CA" sz="2800" dirty="0"/>
              <a:t>V-Fib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CA" sz="3200" dirty="0"/>
              <a:t>ACLS 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CA" sz="3200" dirty="0"/>
              <a:t>Rushed back to the </a:t>
            </a:r>
            <a:r>
              <a:rPr lang="en-CA" sz="3200" dirty="0" err="1"/>
              <a:t>cathlab</a:t>
            </a:r>
            <a:endParaRPr lang="en-CA" sz="3200" dirty="0"/>
          </a:p>
          <a:p>
            <a:pPr lvl="1"/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7014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udy">
            <a:hlinkClick r:id="" action="ppaction://media"/>
            <a:extLst>
              <a:ext uri="{FF2B5EF4-FFF2-40B4-BE49-F238E27FC236}">
                <a16:creationId xmlns:a16="http://schemas.microsoft.com/office/drawing/2014/main" id="{50BDCC6D-8E28-41F8-B5C7-78578FEE20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6859" y="79718"/>
            <a:ext cx="6778282" cy="6778282"/>
          </a:xfrm>
        </p:spPr>
      </p:pic>
    </p:spTree>
    <p:extLst>
      <p:ext uri="{BB962C8B-B14F-4D97-AF65-F5344CB8AC3E}">
        <p14:creationId xmlns:p14="http://schemas.microsoft.com/office/powerpoint/2010/main" val="68434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udy">
            <a:hlinkClick r:id="" action="ppaction://media"/>
            <a:extLst>
              <a:ext uri="{FF2B5EF4-FFF2-40B4-BE49-F238E27FC236}">
                <a16:creationId xmlns:a16="http://schemas.microsoft.com/office/drawing/2014/main" id="{8B21365A-EF8A-43EF-B90B-C92CB0FA48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9397" y="105509"/>
            <a:ext cx="6752491" cy="6752491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7A89E7-0C2A-42F0-8B01-F9ADDD48A49C}"/>
              </a:ext>
            </a:extLst>
          </p:cNvPr>
          <p:cNvSpPr txBox="1">
            <a:spLocks/>
          </p:cNvSpPr>
          <p:nvPr/>
        </p:nvSpPr>
        <p:spPr bwMode="auto">
          <a:xfrm>
            <a:off x="121920" y="1586767"/>
            <a:ext cx="597408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marL="341313" indent="-3413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1413" indent="-2270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98613" indent="-2270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5813" indent="-2270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259" indent="-22856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396" indent="-22856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535" indent="-22856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673" indent="-22856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kern="0" dirty="0"/>
              <a:t>Valve snared and pulled-out  </a:t>
            </a:r>
          </a:p>
          <a:p>
            <a:r>
              <a:rPr lang="en-CA" kern="0" dirty="0"/>
              <a:t>Refractory V-tach / V-Fib</a:t>
            </a:r>
          </a:p>
          <a:p>
            <a:r>
              <a:rPr lang="en-CA" kern="0" dirty="0"/>
              <a:t>Shock</a:t>
            </a:r>
          </a:p>
          <a:p>
            <a:r>
              <a:rPr lang="en-CA" kern="0" dirty="0"/>
              <a:t>EMD</a:t>
            </a:r>
          </a:p>
          <a:p>
            <a:pPr lvl="1"/>
            <a:endParaRPr lang="en-CA" kern="0" dirty="0"/>
          </a:p>
        </p:txBody>
      </p:sp>
    </p:spTree>
    <p:extLst>
      <p:ext uri="{BB962C8B-B14F-4D97-AF65-F5344CB8AC3E}">
        <p14:creationId xmlns:p14="http://schemas.microsoft.com/office/powerpoint/2010/main" val="396133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4CD8-DDBA-442A-91BE-CAF2E023E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8202"/>
            <a:ext cx="10972800" cy="1143000"/>
          </a:xfrm>
        </p:spPr>
        <p:txBody>
          <a:bodyPr/>
          <a:lstStyle/>
          <a:p>
            <a:r>
              <a:rPr lang="en-CA" sz="4000" dirty="0"/>
              <a:t>Post-Traumatic Stress Disorder</a:t>
            </a:r>
            <a:br>
              <a:rPr lang="en-CA" sz="4000" dirty="0"/>
            </a:br>
            <a:r>
              <a:rPr lang="en-CA" sz="4000" dirty="0"/>
              <a:t>(DSM IV)</a:t>
            </a:r>
            <a:br>
              <a:rPr lang="en-CA" sz="4000" dirty="0"/>
            </a:b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26D72-BD2F-425F-BB64-088C9126C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5269"/>
            <a:ext cx="10972800" cy="4276725"/>
          </a:xfrm>
        </p:spPr>
        <p:txBody>
          <a:bodyPr/>
          <a:lstStyle/>
          <a:p>
            <a:pPr marL="57150" indent="0">
              <a:buNone/>
            </a:pPr>
            <a:r>
              <a:rPr lang="en-CA" sz="3600" dirty="0"/>
              <a:t>“Mental health condition that is triggered by a </a:t>
            </a:r>
            <a:r>
              <a:rPr lang="en-CA" sz="3600" u="sng" dirty="0"/>
              <a:t>terrifying event</a:t>
            </a:r>
            <a:r>
              <a:rPr lang="en-CA" sz="3600" dirty="0"/>
              <a:t>”</a:t>
            </a:r>
          </a:p>
          <a:p>
            <a:pPr marL="457200" lvl="1" indent="0">
              <a:buNone/>
            </a:pPr>
            <a:endParaRPr lang="en-CA" sz="3200" dirty="0"/>
          </a:p>
          <a:p>
            <a:pPr marL="0" indent="0">
              <a:buNone/>
            </a:pPr>
            <a:r>
              <a:rPr lang="en-CA" sz="3600" dirty="0"/>
              <a:t>“Avoidance of places, people, and </a:t>
            </a:r>
            <a:r>
              <a:rPr lang="en-CA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r>
              <a:rPr lang="en-CA" sz="3600" dirty="0"/>
              <a:t> that are reminders of the trauma”</a:t>
            </a:r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r>
              <a:rPr lang="en-CA" sz="3600" dirty="0">
                <a:sym typeface="Wingdings" panose="05000000000000000000" pitchFamily="2" charset="2"/>
              </a:rPr>
              <a:t>		</a:t>
            </a:r>
            <a:r>
              <a:rPr lang="en-CA" sz="4400" dirty="0"/>
              <a:t>Good treatment option?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362391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FF482C-9B32-4745-A214-81B33D097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59" b="8458"/>
          <a:stretch/>
        </p:blipFill>
        <p:spPr>
          <a:xfrm>
            <a:off x="5906086" y="213090"/>
            <a:ext cx="5303520" cy="64318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6235F17-6537-4063-9730-4F306835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49" y="2722416"/>
            <a:ext cx="4412566" cy="1143000"/>
          </a:xfrm>
        </p:spPr>
        <p:txBody>
          <a:bodyPr/>
          <a:lstStyle/>
          <a:p>
            <a:r>
              <a:rPr lang="en-CA" sz="6600" dirty="0"/>
              <a:t>Get back on your horse!!</a:t>
            </a:r>
          </a:p>
        </p:txBody>
      </p:sp>
    </p:spTree>
    <p:extLst>
      <p:ext uri="{BB962C8B-B14F-4D97-AF65-F5344CB8AC3E}">
        <p14:creationId xmlns:p14="http://schemas.microsoft.com/office/powerpoint/2010/main" val="22350634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79783-3A98-4D6F-8F7D-666636A87C63}"/>
              </a:ext>
            </a:extLst>
          </p:cNvPr>
          <p:cNvSpPr txBox="1">
            <a:spLocks/>
          </p:cNvSpPr>
          <p:nvPr/>
        </p:nvSpPr>
        <p:spPr bwMode="auto">
          <a:xfrm>
            <a:off x="912286" y="155575"/>
            <a:ext cx="10358967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60" tIns="60960" rIns="60960" bIns="6096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>
              <a:defRPr/>
            </a:pPr>
            <a:r>
              <a:rPr lang="en-US" sz="3333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Next-Generation LOTUS </a:t>
            </a:r>
            <a:r>
              <a:rPr lang="en-US" sz="3333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 </a:t>
            </a:r>
            <a:r>
              <a:rPr lang="en-US" sz="3333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System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186FFE9-037B-4389-ADC4-2BD5987CB84C}"/>
              </a:ext>
            </a:extLst>
          </p:cNvPr>
          <p:cNvSpPr txBox="1">
            <a:spLocks/>
          </p:cNvSpPr>
          <p:nvPr/>
        </p:nvSpPr>
        <p:spPr bwMode="auto">
          <a:xfrm>
            <a:off x="5202953" y="830192"/>
            <a:ext cx="6850731" cy="468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1920" bIns="121920"/>
          <a:lstStyle>
            <a:lvl1pPr marL="282575" indent="-282575" eaLnBrk="0" hangingPunct="0"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defTabSz="1219170" fontAlgn="base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EA4498"/>
              </a:buClr>
              <a:buSzPct val="70000"/>
              <a:defRPr/>
            </a:pPr>
            <a:r>
              <a:rPr lang="en-US" sz="3200" b="0" kern="0" dirty="0">
                <a:solidFill>
                  <a:prstClr val="black"/>
                </a:solidFill>
                <a:cs typeface="Arial" panose="020B0604020202020204" pitchFamily="34" charset="0"/>
              </a:rPr>
              <a:t>Design Goals</a:t>
            </a: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Clr>
                <a:srgbClr val="FFFFFF">
                  <a:lumMod val="90000"/>
                  <a:lumOff val="10000"/>
                </a:srgbClr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en-US" sz="1067" b="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667" b="0" kern="0" dirty="0">
                <a:solidFill>
                  <a:prstClr val="black"/>
                </a:solidFill>
                <a:cs typeface="Arial" panose="020B0604020202020204" pitchFamily="34" charset="0"/>
              </a:rPr>
              <a:t>Adaptive seal to provide surgical-like PVL</a:t>
            </a: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en-US" sz="1067" b="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667" b="0" kern="0" dirty="0">
                <a:solidFill>
                  <a:prstClr val="black"/>
                </a:solidFill>
                <a:cs typeface="Arial" panose="020B0604020202020204" pitchFamily="34" charset="0"/>
              </a:rPr>
              <a:t>Controlled expansion</a:t>
            </a:r>
          </a:p>
          <a:p>
            <a:pPr marL="1071007" lvl="1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b="0" kern="0" dirty="0">
                <a:solidFill>
                  <a:prstClr val="black"/>
                </a:solidFill>
                <a:ea typeface="Tahoma" panose="020B0604030504040204" pitchFamily="34" charset="0"/>
                <a:cs typeface="Arial" panose="020B0604020202020204" pitchFamily="34" charset="0"/>
              </a:rPr>
              <a:t>Consistent, stable delivery </a:t>
            </a:r>
          </a:p>
          <a:p>
            <a:pPr marL="1071007" lvl="1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b="0" kern="0" dirty="0">
                <a:solidFill>
                  <a:prstClr val="black"/>
                </a:solidFill>
                <a:ea typeface="Tahoma" panose="020B0604030504040204" pitchFamily="34" charset="0"/>
                <a:cs typeface="Arial" panose="020B0604020202020204" pitchFamily="34" charset="0"/>
              </a:rPr>
              <a:t>Repositionable after 100% deployment</a:t>
            </a:r>
          </a:p>
          <a:p>
            <a:pPr marL="1071007" lvl="1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en-US" sz="1067" b="0" kern="0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667" b="0" kern="0" dirty="0">
                <a:solidFill>
                  <a:prstClr val="black"/>
                </a:solidFill>
                <a:cs typeface="Arial" panose="020B0604020202020204" pitchFamily="34" charset="0"/>
              </a:rPr>
              <a:t>Early valve function for hemodynamic stability</a:t>
            </a: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en-US" sz="1067" b="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667" b="0" kern="0" dirty="0">
                <a:solidFill>
                  <a:prstClr val="black"/>
                </a:solidFill>
                <a:cs typeface="Arial" panose="020B0604020202020204" pitchFamily="34" charset="0"/>
              </a:rPr>
              <a:t>Intra-annular valve</a:t>
            </a:r>
          </a:p>
          <a:p>
            <a:pPr marL="457189" indent="-457189" defTabSz="1219170" fontAlgn="base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sz="2667" b="0" kern="0" dirty="0">
                <a:solidFill>
                  <a:prstClr val="black"/>
                </a:solidFill>
                <a:cs typeface="Arial" panose="020B0604020202020204" pitchFamily="34" charset="0"/>
              </a:rPr>
              <a:t>Limited depth of implant with Depth Guard</a:t>
            </a:r>
            <a:r>
              <a:rPr lang="en-US" sz="2667" b="0" kern="0" baseline="30000" dirty="0">
                <a:solidFill>
                  <a:prstClr val="black"/>
                </a:solidFill>
                <a:cs typeface="Arial" panose="020B0604020202020204" pitchFamily="34" charset="0"/>
              </a:rPr>
              <a:t>™</a:t>
            </a:r>
          </a:p>
          <a:p>
            <a:pPr marL="0" indent="0" defTabSz="1219170" fontAlgn="base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rgbClr val="EA4498"/>
              </a:buClr>
              <a:buSzPct val="70000"/>
              <a:defRPr/>
            </a:pPr>
            <a:endParaRPr lang="en-US" sz="2667" b="0" i="1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 defTabSz="1219170" fontAlgn="base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rgbClr val="EA4498"/>
              </a:buClr>
              <a:buSzPct val="70000"/>
              <a:defRPr/>
            </a:pPr>
            <a:endParaRPr lang="en-US" sz="2667" b="0" i="1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76757" indent="-376757" defTabSz="1219170" fontAlgn="base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rgbClr val="EA4498"/>
              </a:buClr>
              <a:buSzPct val="70000"/>
              <a:buBlip>
                <a:blip r:embed="rId3"/>
              </a:buBlip>
              <a:defRPr/>
            </a:pPr>
            <a:endParaRPr lang="en-US" sz="2667" b="0" i="1" kern="0" dirty="0">
              <a:latin typeface="Calibri" panose="020F0502020204030204" pitchFamily="34" charset="0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040928-FA60-4401-A650-609C38263512}"/>
              </a:ext>
            </a:extLst>
          </p:cNvPr>
          <p:cNvGrpSpPr/>
          <p:nvPr/>
        </p:nvGrpSpPr>
        <p:grpSpPr>
          <a:xfrm>
            <a:off x="171352" y="43660"/>
            <a:ext cx="4763809" cy="6388629"/>
            <a:chOff x="65201" y="32744"/>
            <a:chExt cx="3572857" cy="47914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886CAE-DA23-484A-8246-1F665C7AB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57946">
              <a:off x="-833637" y="1672026"/>
              <a:ext cx="4791472" cy="1512907"/>
            </a:xfrm>
            <a:prstGeom prst="rect">
              <a:avLst/>
            </a:prstGeom>
          </p:spPr>
        </p:pic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2503EF3-7F50-4D31-9047-4E4C0E625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6062" y="1434874"/>
              <a:ext cx="1092979" cy="56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400">
                  <a:solidFill>
                    <a:srgbClr val="FFFF66"/>
                  </a:solidFill>
                  <a:latin typeface="+mj-lt"/>
                  <a:ea typeface="MS PGothic" pitchFamily="34" charset="-128"/>
                  <a:cs typeface="Arial"/>
                </a:defRPr>
              </a:lvl1pPr>
              <a:lvl2pPr marL="742950" indent="-285750" eaLnBrk="0" hangingPunct="0">
                <a:defRPr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latin typeface="Arial" charset="0"/>
                  <a:cs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9pPr>
            </a:lstStyle>
            <a:p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Depth Guard</a:t>
              </a:r>
            </a:p>
          </p:txBody>
        </p:sp>
        <p:cxnSp>
          <p:nvCxnSpPr>
            <p:cNvPr id="17" name="Gerade Verbindung 32">
              <a:extLst>
                <a:ext uri="{FF2B5EF4-FFF2-40B4-BE49-F238E27FC236}">
                  <a16:creationId xmlns:a16="http://schemas.microsoft.com/office/drawing/2014/main" id="{B14675DD-BD75-49D7-A89E-29BC92C7763B}"/>
                </a:ext>
              </a:extLst>
            </p:cNvPr>
            <p:cNvCxnSpPr>
              <a:cxnSpLocks/>
            </p:cNvCxnSpPr>
            <p:nvPr/>
          </p:nvCxnSpPr>
          <p:spPr>
            <a:xfrm>
              <a:off x="1738179" y="3400424"/>
              <a:ext cx="0" cy="55007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headEnd type="triangle"/>
              <a:tailEnd type="none"/>
            </a:ln>
            <a:effectLst/>
          </p:spPr>
        </p:cxn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F524778D-881F-451D-BFEE-1E11058DD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079" y="2277039"/>
              <a:ext cx="1092979" cy="56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400">
                  <a:solidFill>
                    <a:srgbClr val="FFFF66"/>
                  </a:solidFill>
                  <a:latin typeface="+mj-lt"/>
                  <a:ea typeface="MS PGothic" pitchFamily="34" charset="-128"/>
                  <a:cs typeface="Arial"/>
                </a:defRPr>
              </a:lvl1pPr>
              <a:lvl2pPr marL="742950" indent="-285750" eaLnBrk="0" hangingPunct="0">
                <a:defRPr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latin typeface="Arial" charset="0"/>
                  <a:cs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9pPr>
            </a:lstStyle>
            <a:p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Adaptive Seal</a:t>
              </a:r>
            </a:p>
          </p:txBody>
        </p:sp>
        <p:cxnSp>
          <p:nvCxnSpPr>
            <p:cNvPr id="19" name="Gerade Verbindung 32">
              <a:extLst>
                <a:ext uri="{FF2B5EF4-FFF2-40B4-BE49-F238E27FC236}">
                  <a16:creationId xmlns:a16="http://schemas.microsoft.com/office/drawing/2014/main" id="{6B06BE55-9E35-4B51-9209-BBB62C60DD6A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flipV="1">
              <a:off x="2250466" y="2557837"/>
              <a:ext cx="294614" cy="15049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headEnd type="triangle"/>
              <a:tailEnd type="none"/>
            </a:ln>
            <a:effectLst/>
          </p:spPr>
        </p:cxn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4CC3CDA8-C214-412E-AC1F-A73D75A15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5314" y="3916537"/>
              <a:ext cx="1462834" cy="807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400">
                  <a:solidFill>
                    <a:srgbClr val="FFFF66"/>
                  </a:solidFill>
                  <a:latin typeface="+mj-lt"/>
                  <a:ea typeface="MS PGothic" pitchFamily="34" charset="-128"/>
                  <a:cs typeface="Arial"/>
                </a:defRPr>
              </a:lvl1pPr>
              <a:lvl2pPr marL="742950" indent="-285750" eaLnBrk="0" hangingPunct="0">
                <a:defRPr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latin typeface="Arial" charset="0"/>
                  <a:cs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9pPr>
            </a:lstStyle>
            <a:p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Bovine </a:t>
              </a:r>
            </a:p>
            <a:p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Pericardium</a:t>
              </a:r>
            </a:p>
            <a:p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Leaflets</a:t>
              </a:r>
            </a:p>
          </p:txBody>
        </p:sp>
        <p:cxnSp>
          <p:nvCxnSpPr>
            <p:cNvPr id="24" name="Gerade Verbindung 32">
              <a:extLst>
                <a:ext uri="{FF2B5EF4-FFF2-40B4-BE49-F238E27FC236}">
                  <a16:creationId xmlns:a16="http://schemas.microsoft.com/office/drawing/2014/main" id="{3A39B662-1395-4648-B9D8-81A6651B77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3976" y="1910448"/>
              <a:ext cx="336084" cy="58085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headEnd type="triangle"/>
              <a:tailEnd type="none"/>
            </a:ln>
            <a:effectLst/>
          </p:spPr>
        </p:cxn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D8A1E459-FA20-4382-A5ED-D6C35A938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01" y="2569427"/>
              <a:ext cx="1092979" cy="807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defRPr sz="2400">
                  <a:solidFill>
                    <a:srgbClr val="FFFF66"/>
                  </a:solidFill>
                  <a:latin typeface="+mj-lt"/>
                  <a:ea typeface="MS PGothic" pitchFamily="34" charset="-128"/>
                  <a:cs typeface="Arial"/>
                </a:defRPr>
              </a:lvl1pPr>
              <a:lvl2pPr marL="742950" indent="-285750" eaLnBrk="0" hangingPunct="0">
                <a:defRPr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latin typeface="Arial" charset="0"/>
                  <a:cs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cs typeface="Lucida Sans Unicode" pitchFamily="34" charset="0"/>
                </a:defRPr>
              </a:lvl9pPr>
            </a:lstStyle>
            <a:p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133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Braided Nitinol Frame</a:t>
              </a:r>
            </a:p>
          </p:txBody>
        </p:sp>
        <p:cxnSp>
          <p:nvCxnSpPr>
            <p:cNvPr id="28" name="Gerade Verbindung 32">
              <a:extLst>
                <a:ext uri="{FF2B5EF4-FFF2-40B4-BE49-F238E27FC236}">
                  <a16:creationId xmlns:a16="http://schemas.microsoft.com/office/drawing/2014/main" id="{37C4ADA7-CC6A-4964-987E-292107CDC2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170" y="2795886"/>
              <a:ext cx="333556" cy="18903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headEnd type="triangle"/>
              <a:tailEnd type="none"/>
            </a:ln>
            <a:effectLst/>
          </p:spPr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4FFC2A0-D2C1-46B7-BFC5-2210077773C7}"/>
              </a:ext>
            </a:extLst>
          </p:cNvPr>
          <p:cNvSpPr/>
          <p:nvPr/>
        </p:nvSpPr>
        <p:spPr>
          <a:xfrm>
            <a:off x="5054415" y="911225"/>
            <a:ext cx="6794685" cy="5422900"/>
          </a:xfrm>
          <a:prstGeom prst="rect">
            <a:avLst/>
          </a:prstGeom>
          <a:noFill/>
          <a:ln w="25400" cap="flat" cmpd="sng" algn="ctr">
            <a:solidFill>
              <a:srgbClr val="98B5F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prstClr val="black"/>
              </a:solidFill>
              <a:latin typeface="Arial"/>
              <a:cs typeface="Arial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3B9952-45C2-4440-AE08-FD9AAA4EEB3E}"/>
              </a:ext>
            </a:extLst>
          </p:cNvPr>
          <p:cNvSpPr/>
          <p:nvPr/>
        </p:nvSpPr>
        <p:spPr>
          <a:xfrm>
            <a:off x="129853" y="911225"/>
            <a:ext cx="4719977" cy="5422900"/>
          </a:xfrm>
          <a:prstGeom prst="rect">
            <a:avLst/>
          </a:prstGeom>
          <a:noFill/>
          <a:ln w="25400" cap="flat" cmpd="sng" algn="ctr">
            <a:solidFill>
              <a:srgbClr val="98B5F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prstClr val="black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10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B980ABB-465F-494E-A77C-FD5103910C96}"/>
              </a:ext>
            </a:extLst>
          </p:cNvPr>
          <p:cNvSpPr txBox="1">
            <a:spLocks/>
          </p:cNvSpPr>
          <p:nvPr/>
        </p:nvSpPr>
        <p:spPr bwMode="auto">
          <a:xfrm>
            <a:off x="912286" y="155575"/>
            <a:ext cx="10358967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60" tIns="60960" rIns="60960" bIns="6096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>
              <a:defRPr/>
            </a:pPr>
            <a:r>
              <a:rPr lang="en-US" sz="3333" kern="0" dirty="0">
                <a:latin typeface="Arial"/>
              </a:rPr>
              <a:t>From LOTUS to LOTUS </a:t>
            </a:r>
            <a:r>
              <a:rPr lang="en-US" sz="3333" i="1" kern="0" dirty="0">
                <a:latin typeface="Arial"/>
              </a:rPr>
              <a:t>Edge</a:t>
            </a:r>
            <a:r>
              <a:rPr lang="en-US" sz="3333" kern="0" dirty="0">
                <a:latin typeface="Arial"/>
              </a:rPr>
              <a:t>:</a:t>
            </a:r>
            <a:r>
              <a:rPr lang="en-US" sz="3333" i="1" kern="0" dirty="0">
                <a:latin typeface="Arial"/>
              </a:rPr>
              <a:t> </a:t>
            </a:r>
            <a:r>
              <a:rPr lang="en-US" sz="3333" kern="0" dirty="0">
                <a:latin typeface="Arial"/>
              </a:rPr>
              <a:t>Design Features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4AD43B9F-11A5-4C91-830F-8C78B8BA7E8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93043" y="988299"/>
          <a:ext cx="11185453" cy="5257045"/>
        </p:xfrm>
        <a:graphic>
          <a:graphicData uri="http://schemas.openxmlformats.org/drawingml/2006/table">
            <a:tbl>
              <a:tblPr firstRow="1" bandRow="1"/>
              <a:tblGrid>
                <a:gridCol w="4769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2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7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137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Design Feature</a:t>
                      </a:r>
                      <a:endParaRPr lang="en-US" sz="2400" b="1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LOTUS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LOTUS 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Edge 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Adaptive Seal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8B5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50800" marR="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21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Braided </a:t>
                      </a:r>
                      <a:r>
                        <a:rPr lang="en-US" sz="2100" b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NiTi</a:t>
                      </a:r>
                      <a:r>
                        <a:rPr lang="en-US" sz="21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Frame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4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50800" marR="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21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Early Valve Function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4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21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23mm, 25mm,  &amp; 27mm Sizes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</a:t>
                      </a: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21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Depth Guard™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4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21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View Locking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900" b="0" i="0" u="none" strike="noStrike" kern="1200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4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Sheath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18F ID </a:t>
                      </a: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15F ID</a:t>
                      </a: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4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21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Delivery System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Pre-shaped</a:t>
                      </a: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</a:t>
                      </a:r>
                    </a:p>
                  </a:txBody>
                  <a:tcPr marL="121920" marR="1219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9" name="Picture 2" descr="Image result for check image">
            <a:extLst>
              <a:ext uri="{FF2B5EF4-FFF2-40B4-BE49-F238E27FC236}">
                <a16:creationId xmlns:a16="http://schemas.microsoft.com/office/drawing/2014/main" id="{E2B1D2AD-4B0A-42DB-9636-447E68A7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22" y="1567679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check image">
            <a:extLst>
              <a:ext uri="{FF2B5EF4-FFF2-40B4-BE49-F238E27FC236}">
                <a16:creationId xmlns:a16="http://schemas.microsoft.com/office/drawing/2014/main" id="{A74E3850-F10E-4B54-8B96-A5ACB21CB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22" y="2161753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check image">
            <a:extLst>
              <a:ext uri="{FF2B5EF4-FFF2-40B4-BE49-F238E27FC236}">
                <a16:creationId xmlns:a16="http://schemas.microsoft.com/office/drawing/2014/main" id="{60CDC200-3061-407F-938E-C33DEF5F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22" y="3349899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check image">
            <a:extLst>
              <a:ext uri="{FF2B5EF4-FFF2-40B4-BE49-F238E27FC236}">
                <a16:creationId xmlns:a16="http://schemas.microsoft.com/office/drawing/2014/main" id="{23414096-49D2-4204-B946-D71F7AB7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22" y="2755826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check image">
            <a:extLst>
              <a:ext uri="{FF2B5EF4-FFF2-40B4-BE49-F238E27FC236}">
                <a16:creationId xmlns:a16="http://schemas.microsoft.com/office/drawing/2014/main" id="{0A3B5BE9-8067-4BF7-A5AF-ED13DCDE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31" y="1567679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check image">
            <a:extLst>
              <a:ext uri="{FF2B5EF4-FFF2-40B4-BE49-F238E27FC236}">
                <a16:creationId xmlns:a16="http://schemas.microsoft.com/office/drawing/2014/main" id="{6E5D5A4D-1C82-4F6C-8A62-073C7CA3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31" y="2148745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check image">
            <a:extLst>
              <a:ext uri="{FF2B5EF4-FFF2-40B4-BE49-F238E27FC236}">
                <a16:creationId xmlns:a16="http://schemas.microsoft.com/office/drawing/2014/main" id="{FD0601BF-3A77-4BEB-ADC3-86AA884DE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31" y="2729810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check image">
            <a:extLst>
              <a:ext uri="{FF2B5EF4-FFF2-40B4-BE49-F238E27FC236}">
                <a16:creationId xmlns:a16="http://schemas.microsoft.com/office/drawing/2014/main" id="{B5D1227A-6A53-4328-B044-5585CD05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31" y="3310875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check image">
            <a:extLst>
              <a:ext uri="{FF2B5EF4-FFF2-40B4-BE49-F238E27FC236}">
                <a16:creationId xmlns:a16="http://schemas.microsoft.com/office/drawing/2014/main" id="{CD7375C0-7B63-40B3-A0C6-8C9A91F9F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31" y="3891941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check image">
            <a:extLst>
              <a:ext uri="{FF2B5EF4-FFF2-40B4-BE49-F238E27FC236}">
                <a16:creationId xmlns:a16="http://schemas.microsoft.com/office/drawing/2014/main" id="{64B1FA68-AE36-48C0-B698-905C9EF0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31" y="4473006"/>
            <a:ext cx="598031" cy="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AEFDC6-F474-4AFD-950C-4B3C5268CC85}"/>
              </a:ext>
            </a:extLst>
          </p:cNvPr>
          <p:cNvSpPr/>
          <p:nvPr/>
        </p:nvSpPr>
        <p:spPr>
          <a:xfrm>
            <a:off x="281354" y="3891941"/>
            <a:ext cx="11577711" cy="1749204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4570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BCD8-4B97-49FB-827D-3D8113ADF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02434"/>
            <a:ext cx="10972800" cy="1143000"/>
          </a:xfrm>
        </p:spPr>
        <p:txBody>
          <a:bodyPr/>
          <a:lstStyle/>
          <a:p>
            <a:r>
              <a:rPr lang="en-CA" dirty="0"/>
              <a:t>Case 1, Lotus Edge 25mm, “positioning”</a:t>
            </a:r>
          </a:p>
        </p:txBody>
      </p:sp>
      <p:pic>
        <p:nvPicPr>
          <p:cNvPr id="6" name="study">
            <a:hlinkClick r:id="" action="ppaction://media"/>
            <a:extLst>
              <a:ext uri="{FF2B5EF4-FFF2-40B4-BE49-F238E27FC236}">
                <a16:creationId xmlns:a16="http://schemas.microsoft.com/office/drawing/2014/main" id="{FABBB20A-60CB-47D4-A1E0-EEC4AC6D2E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7026" y="735495"/>
            <a:ext cx="6122505" cy="612250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C19D4-4EB3-4DD4-8E43-4EA0A0214831}"/>
              </a:ext>
            </a:extLst>
          </p:cNvPr>
          <p:cNvSpPr txBox="1"/>
          <p:nvPr/>
        </p:nvSpPr>
        <p:spPr>
          <a:xfrm>
            <a:off x="172277" y="1510748"/>
            <a:ext cx="2782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After balloon valvuloplasty</a:t>
            </a:r>
          </a:p>
        </p:txBody>
      </p:sp>
    </p:spTree>
    <p:extLst>
      <p:ext uri="{BB962C8B-B14F-4D97-AF65-F5344CB8AC3E}">
        <p14:creationId xmlns:p14="http://schemas.microsoft.com/office/powerpoint/2010/main" val="17135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>
                <a:solidFill>
                  <a:srgbClr val="000000"/>
                </a:solidFill>
              </a:rPr>
              <a:t>Conflict of interest</a:t>
            </a:r>
          </a:p>
        </p:txBody>
      </p:sp>
      <p:sp>
        <p:nvSpPr>
          <p:cNvPr id="15395" name="Text Box 35"/>
          <p:cNvSpPr txBox="1">
            <a:spLocks noChangeArrowheads="1"/>
          </p:cNvSpPr>
          <p:nvPr/>
        </p:nvSpPr>
        <p:spPr bwMode="auto">
          <a:xfrm>
            <a:off x="888173" y="2312366"/>
            <a:ext cx="6264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rgbClr val="004071"/>
                </a:solidFill>
                <a:latin typeface="Arial"/>
                <a:cs typeface="Arial" charset="0"/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2696057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BCD8-4B97-49FB-827D-3D8113ADF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02434"/>
            <a:ext cx="10972800" cy="1143000"/>
          </a:xfrm>
        </p:spPr>
        <p:txBody>
          <a:bodyPr/>
          <a:lstStyle/>
          <a:p>
            <a:r>
              <a:rPr lang="en-CA" dirty="0"/>
              <a:t>Case 1, Lotus Edge 25mm, final result </a:t>
            </a:r>
          </a:p>
        </p:txBody>
      </p:sp>
      <p:pic>
        <p:nvPicPr>
          <p:cNvPr id="6" name="study">
            <a:hlinkClick r:id="" action="ppaction://media"/>
            <a:extLst>
              <a:ext uri="{FF2B5EF4-FFF2-40B4-BE49-F238E27FC236}">
                <a16:creationId xmlns:a16="http://schemas.microsoft.com/office/drawing/2014/main" id="{95DE9D0C-FFA6-4DD9-9BED-C94CFB2DF3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5272" y="730319"/>
            <a:ext cx="6246950" cy="6246950"/>
          </a:xfrm>
        </p:spPr>
      </p:pic>
    </p:spTree>
    <p:extLst>
      <p:ext uri="{BB962C8B-B14F-4D97-AF65-F5344CB8AC3E}">
        <p14:creationId xmlns:p14="http://schemas.microsoft.com/office/powerpoint/2010/main" val="54100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8F5C3-4350-48D2-BCF8-9FE58174E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31" y="1403253"/>
            <a:ext cx="10972800" cy="4276725"/>
          </a:xfrm>
        </p:spPr>
        <p:txBody>
          <a:bodyPr/>
          <a:lstStyle/>
          <a:p>
            <a:r>
              <a:rPr lang="en-CA" sz="3200" dirty="0"/>
              <a:t>Incidence &lt; 1% (0-1,2%)</a:t>
            </a:r>
          </a:p>
          <a:p>
            <a:r>
              <a:rPr lang="en-CA" sz="3200" dirty="0"/>
              <a:t>Clinical risk factors:</a:t>
            </a:r>
          </a:p>
          <a:p>
            <a:pPr lvl="1"/>
            <a:r>
              <a:rPr lang="en-CA" sz="2800" dirty="0"/>
              <a:t>Women</a:t>
            </a:r>
          </a:p>
          <a:p>
            <a:pPr lvl="1"/>
            <a:r>
              <a:rPr lang="en-CA" sz="2800" dirty="0"/>
              <a:t>Age</a:t>
            </a:r>
          </a:p>
          <a:p>
            <a:pPr lvl="1"/>
            <a:r>
              <a:rPr lang="en-CA" sz="2800" dirty="0"/>
              <a:t>No previous CABG</a:t>
            </a:r>
          </a:p>
          <a:p>
            <a:pPr lvl="1"/>
            <a:r>
              <a:rPr lang="en-CA" sz="2800" dirty="0"/>
              <a:t>Higher </a:t>
            </a:r>
            <a:r>
              <a:rPr lang="en-CA" sz="2800" dirty="0" err="1"/>
              <a:t>Euroscore</a:t>
            </a:r>
            <a:endParaRPr lang="en-CA" sz="2800" dirty="0"/>
          </a:p>
          <a:p>
            <a:pPr lvl="1"/>
            <a:r>
              <a:rPr lang="en-CA" sz="2800" dirty="0"/>
              <a:t>Balloon expendable THV</a:t>
            </a:r>
          </a:p>
          <a:p>
            <a:pPr lvl="1"/>
            <a:r>
              <a:rPr lang="en-CA" sz="2800" dirty="0" err="1"/>
              <a:t>ViV</a:t>
            </a:r>
            <a:r>
              <a:rPr lang="en-CA" sz="2800" dirty="0"/>
              <a:t> procedures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679D8E-CBD8-46B5-8E94-8DB36FA73393}"/>
              </a:ext>
            </a:extLst>
          </p:cNvPr>
          <p:cNvSpPr txBox="1">
            <a:spLocks/>
          </p:cNvSpPr>
          <p:nvPr/>
        </p:nvSpPr>
        <p:spPr bwMode="auto">
          <a:xfrm>
            <a:off x="609600" y="4357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13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2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55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CA" kern="0" dirty="0"/>
              <a:t>Coronary obstruction with TAVR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A06DDD-2A38-4B56-AE94-1E3BEC603B7E}"/>
              </a:ext>
            </a:extLst>
          </p:cNvPr>
          <p:cNvSpPr/>
          <p:nvPr/>
        </p:nvSpPr>
        <p:spPr>
          <a:xfrm>
            <a:off x="0" y="6437898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Ribeiro HB et al. JACC Interv 2013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9849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D93C7F-0340-4D92-AD83-F6AAF0D8D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 l="2468" t="13282" r="7759" b="45779"/>
          <a:stretch/>
        </p:blipFill>
        <p:spPr>
          <a:xfrm>
            <a:off x="281356" y="1563832"/>
            <a:ext cx="10267011" cy="41054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35D341-6017-4BDE-BD29-D759A79CFD2D}"/>
              </a:ext>
            </a:extLst>
          </p:cNvPr>
          <p:cNvSpPr txBox="1">
            <a:spLocks/>
          </p:cNvSpPr>
          <p:nvPr/>
        </p:nvSpPr>
        <p:spPr bwMode="auto">
          <a:xfrm>
            <a:off x="609600" y="7579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13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2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55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CA" kern="0" dirty="0"/>
              <a:t>Coronary obstruction with TAVR</a:t>
            </a:r>
          </a:p>
          <a:p>
            <a:r>
              <a:rPr lang="en-CA" sz="2400" kern="0" dirty="0"/>
              <a:t>(N=44)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43E89-CBDB-42AB-909D-9F4B3DF659F6}"/>
              </a:ext>
            </a:extLst>
          </p:cNvPr>
          <p:cNvSpPr/>
          <p:nvPr/>
        </p:nvSpPr>
        <p:spPr>
          <a:xfrm>
            <a:off x="138540" y="6398696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Ribeiro HB et al. JACC 2013</a:t>
            </a:r>
            <a:endParaRPr lang="en-CA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98ECC9-B6AC-4CEE-82C9-5D3C42DB6DD7}"/>
              </a:ext>
            </a:extLst>
          </p:cNvPr>
          <p:cNvSpPr/>
          <p:nvPr/>
        </p:nvSpPr>
        <p:spPr>
          <a:xfrm>
            <a:off x="138540" y="1955409"/>
            <a:ext cx="10665448" cy="506437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0E647-EE22-4C9D-8293-1863629E1E6C}"/>
              </a:ext>
            </a:extLst>
          </p:cNvPr>
          <p:cNvSpPr txBox="1"/>
          <p:nvPr/>
        </p:nvSpPr>
        <p:spPr>
          <a:xfrm>
            <a:off x="3408305" y="6285490"/>
            <a:ext cx="497783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</a:rPr>
              <a:t>Delayed coronary obstruction</a:t>
            </a:r>
          </a:p>
        </p:txBody>
      </p:sp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98060F36-812F-4CB9-8AD8-8FDFA8CE5A7E}"/>
              </a:ext>
            </a:extLst>
          </p:cNvPr>
          <p:cNvSpPr/>
          <p:nvPr/>
        </p:nvSpPr>
        <p:spPr>
          <a:xfrm>
            <a:off x="138540" y="4841464"/>
            <a:ext cx="11139059" cy="1417522"/>
          </a:xfrm>
          <a:prstGeom prst="downArrowCallou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4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E526-A7C7-4E17-B489-EBDD5088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370"/>
            <a:ext cx="10972800" cy="1143000"/>
          </a:xfrm>
        </p:spPr>
        <p:txBody>
          <a:bodyPr/>
          <a:lstStyle/>
          <a:p>
            <a:r>
              <a:rPr lang="en-CA" u="sng" dirty="0"/>
              <a:t>Delayed</a:t>
            </a:r>
            <a:r>
              <a:rPr lang="en-CA" dirty="0"/>
              <a:t> coronary obstruction</a:t>
            </a:r>
            <a:br>
              <a:rPr lang="en-CA" dirty="0"/>
            </a:br>
            <a:r>
              <a:rPr lang="en-CA" sz="2800" dirty="0"/>
              <a:t>N=17,092 TAVR 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30BAF8-8B77-4314-81D9-7A86F6746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</a:extLst>
          </a:blip>
          <a:srcRect l="3219" t="13992" r="3915" b="25866"/>
          <a:stretch/>
        </p:blipFill>
        <p:spPr>
          <a:xfrm>
            <a:off x="5927185" y="2011680"/>
            <a:ext cx="6264816" cy="48463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F51C87-7336-4B8D-86DD-C7565A0CFF68}"/>
              </a:ext>
            </a:extLst>
          </p:cNvPr>
          <p:cNvSpPr/>
          <p:nvPr/>
        </p:nvSpPr>
        <p:spPr>
          <a:xfrm>
            <a:off x="247982" y="6432347"/>
            <a:ext cx="2654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/>
              <a:t>Jabbour</a:t>
            </a:r>
            <a:r>
              <a:rPr lang="en-CA" dirty="0"/>
              <a:t>, JACC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89327-E342-43CA-8C09-18C26F26CC2F}"/>
              </a:ext>
            </a:extLst>
          </p:cNvPr>
          <p:cNvSpPr txBox="1"/>
          <p:nvPr/>
        </p:nvSpPr>
        <p:spPr>
          <a:xfrm>
            <a:off x="247982" y="1513823"/>
            <a:ext cx="8533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Incidence:				0,22% (38)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Timing:</a:t>
            </a:r>
          </a:p>
          <a:p>
            <a:r>
              <a:rPr lang="en-CA" sz="2400" dirty="0"/>
              <a:t>	Within 24h:			47,4%</a:t>
            </a:r>
          </a:p>
          <a:p>
            <a:r>
              <a:rPr lang="en-CA" sz="2400" dirty="0"/>
              <a:t>	24h, to &lt; 7 days:		15.8%</a:t>
            </a:r>
          </a:p>
          <a:p>
            <a:r>
              <a:rPr lang="en-CA" sz="2400" dirty="0"/>
              <a:t>	More than 7 days*:		36,8%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In-hospital death:			50,0%</a:t>
            </a:r>
          </a:p>
          <a:p>
            <a:r>
              <a:rPr lang="en-CA" sz="2400" dirty="0"/>
              <a:t>	</a:t>
            </a:r>
          </a:p>
          <a:p>
            <a:endParaRPr lang="en-CA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85A3EF-179A-44F5-A374-65CFE8D00C92}"/>
              </a:ext>
            </a:extLst>
          </p:cNvPr>
          <p:cNvSpPr/>
          <p:nvPr/>
        </p:nvSpPr>
        <p:spPr>
          <a:xfrm>
            <a:off x="6770247" y="3287456"/>
            <a:ext cx="2901392" cy="337267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796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A7D6A2-80B5-49A1-B8EF-D5354C75E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1" t="1557" r="3525" b="40978"/>
          <a:stretch/>
        </p:blipFill>
        <p:spPr>
          <a:xfrm>
            <a:off x="750277" y="1351219"/>
            <a:ext cx="8059720" cy="31588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663D2C-4FFC-49D8-9E9C-F516C0E8848F}"/>
              </a:ext>
            </a:extLst>
          </p:cNvPr>
          <p:cNvSpPr txBox="1">
            <a:spLocks/>
          </p:cNvSpPr>
          <p:nvPr/>
        </p:nvSpPr>
        <p:spPr bwMode="auto">
          <a:xfrm>
            <a:off x="750277" y="6524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13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2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55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CA" kern="0" dirty="0"/>
              <a:t>Coronary obstruction with TAVR</a:t>
            </a:r>
          </a:p>
          <a:p>
            <a:r>
              <a:rPr lang="en-CA" sz="2400" kern="0" dirty="0"/>
              <a:t>(N=44)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E32EB-3D4B-4578-9902-9350296C771B}"/>
              </a:ext>
            </a:extLst>
          </p:cNvPr>
          <p:cNvSpPr/>
          <p:nvPr/>
        </p:nvSpPr>
        <p:spPr>
          <a:xfrm>
            <a:off x="0" y="6488668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Ribeiro HB et al. JACC 2013</a:t>
            </a:r>
            <a:endParaRPr lang="en-C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BE238C-2E47-4FCB-B9B7-5FFB8E64DC7B}"/>
              </a:ext>
            </a:extLst>
          </p:cNvPr>
          <p:cNvSpPr/>
          <p:nvPr/>
        </p:nvSpPr>
        <p:spPr>
          <a:xfrm>
            <a:off x="398584" y="1367815"/>
            <a:ext cx="9040837" cy="1251423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19D33A-2F51-4D12-BC40-3E6475FD74C0}"/>
              </a:ext>
            </a:extLst>
          </p:cNvPr>
          <p:cNvSpPr/>
          <p:nvPr/>
        </p:nvSpPr>
        <p:spPr>
          <a:xfrm>
            <a:off x="438438" y="3214480"/>
            <a:ext cx="9000983" cy="1278976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8D4E91A-D64F-4128-AFBE-860534E77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4" t="94920" r="4622" b="1312"/>
          <a:stretch/>
        </p:blipFill>
        <p:spPr bwMode="auto">
          <a:xfrm>
            <a:off x="750277" y="4526649"/>
            <a:ext cx="8059720" cy="21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E5673-F76E-475D-BF0A-459457D67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l="3045" t="10260" b="71975"/>
          <a:stretch/>
        </p:blipFill>
        <p:spPr>
          <a:xfrm>
            <a:off x="750278" y="4741171"/>
            <a:ext cx="8059719" cy="782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038BAE-C31C-42BF-861C-DE46DBA49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278" y="5484879"/>
            <a:ext cx="8059720" cy="4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1478293-29AE-4A3B-A87D-426006429326}"/>
              </a:ext>
            </a:extLst>
          </p:cNvPr>
          <p:cNvSpPr txBox="1">
            <a:spLocks/>
          </p:cNvSpPr>
          <p:nvPr/>
        </p:nvSpPr>
        <p:spPr bwMode="auto">
          <a:xfrm>
            <a:off x="750277" y="23405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13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2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55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CA" kern="0" dirty="0"/>
              <a:t>Coronary obstruction anatomic risk factors</a:t>
            </a:r>
          </a:p>
          <a:p>
            <a:r>
              <a:rPr lang="en-CA" kern="0" dirty="0"/>
              <a:t>Case-matched analysis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3C73F-7E42-47D0-89DD-E29D3AA87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9632" r="2578"/>
          <a:stretch/>
        </p:blipFill>
        <p:spPr>
          <a:xfrm>
            <a:off x="479333" y="1659987"/>
            <a:ext cx="11118577" cy="45860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9D393F-2B62-4ACC-80CD-48B6DC728C6B}"/>
              </a:ext>
            </a:extLst>
          </p:cNvPr>
          <p:cNvSpPr/>
          <p:nvPr/>
        </p:nvSpPr>
        <p:spPr>
          <a:xfrm>
            <a:off x="138540" y="6398696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Ribeiro HB et al. JACC 2013</a:t>
            </a:r>
            <a:endParaRPr lang="en-C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F121CA-058A-4B6D-8D9C-B052180463D0}"/>
              </a:ext>
            </a:extLst>
          </p:cNvPr>
          <p:cNvSpPr/>
          <p:nvPr/>
        </p:nvSpPr>
        <p:spPr>
          <a:xfrm>
            <a:off x="230284" y="3369261"/>
            <a:ext cx="11600642" cy="55562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BF872B-B6A7-41A5-9BEA-BB9A55D1DB91}"/>
              </a:ext>
            </a:extLst>
          </p:cNvPr>
          <p:cNvSpPr/>
          <p:nvPr/>
        </p:nvSpPr>
        <p:spPr>
          <a:xfrm>
            <a:off x="256074" y="4703344"/>
            <a:ext cx="11600642" cy="55562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6D221FD-FDA6-4818-8BBB-331680C09F01}"/>
              </a:ext>
            </a:extLst>
          </p:cNvPr>
          <p:cNvSpPr/>
          <p:nvPr/>
        </p:nvSpPr>
        <p:spPr>
          <a:xfrm flipV="1">
            <a:off x="251083" y="5355338"/>
            <a:ext cx="340793" cy="322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34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BA69F-94E3-4AED-ADD4-584CC1D38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60" y="1023417"/>
            <a:ext cx="11905961" cy="4276725"/>
          </a:xfrm>
        </p:spPr>
        <p:txBody>
          <a:bodyPr/>
          <a:lstStyle/>
          <a:p>
            <a:r>
              <a:rPr lang="en-CA" dirty="0"/>
              <a:t>Coronary obstruction following TAVR is a rare but deadly complication</a:t>
            </a:r>
          </a:p>
          <a:p>
            <a:r>
              <a:rPr lang="en-CA" dirty="0"/>
              <a:t>More frequent in women, older patient, </a:t>
            </a:r>
            <a:r>
              <a:rPr lang="en-CA" dirty="0" err="1"/>
              <a:t>ViV</a:t>
            </a:r>
            <a:r>
              <a:rPr lang="en-CA" dirty="0"/>
              <a:t> and with balloon expandable THV</a:t>
            </a:r>
          </a:p>
          <a:p>
            <a:r>
              <a:rPr lang="en-CA" dirty="0"/>
              <a:t>Usually occurs acutely, but can be delayed</a:t>
            </a:r>
          </a:p>
          <a:p>
            <a:r>
              <a:rPr lang="en-CA" dirty="0"/>
              <a:t>Known anatomic risk factors are:</a:t>
            </a:r>
          </a:p>
          <a:p>
            <a:pPr lvl="1"/>
            <a:r>
              <a:rPr lang="en-CA" dirty="0"/>
              <a:t>Left coronary height &lt; 12 mm (probably the same for RCA)</a:t>
            </a:r>
          </a:p>
          <a:p>
            <a:pPr lvl="1"/>
            <a:r>
              <a:rPr lang="en-CA" dirty="0" err="1"/>
              <a:t>SOV</a:t>
            </a:r>
            <a:r>
              <a:rPr lang="en-CA" dirty="0"/>
              <a:t> diameter &lt; 30 mm</a:t>
            </a:r>
          </a:p>
          <a:p>
            <a:pPr marL="914400" lvl="2" indent="0">
              <a:buNone/>
            </a:pPr>
            <a:r>
              <a:rPr lang="en-CA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CA" sz="2400" b="1" dirty="0">
                <a:solidFill>
                  <a:srgbClr val="C00000"/>
                </a:solidFill>
              </a:rPr>
              <a:t>When both present: Consider not performing the case</a:t>
            </a:r>
          </a:p>
          <a:p>
            <a:r>
              <a:rPr lang="en-CA" dirty="0"/>
              <a:t>Other factors to consider:</a:t>
            </a:r>
          </a:p>
          <a:p>
            <a:pPr lvl="1"/>
            <a:r>
              <a:rPr lang="en-CA" dirty="0"/>
              <a:t>Annulus size</a:t>
            </a:r>
          </a:p>
          <a:p>
            <a:pPr lvl="1"/>
            <a:r>
              <a:rPr lang="en-CA" dirty="0"/>
              <a:t>Leaflet size and calcifications</a:t>
            </a:r>
          </a:p>
          <a:p>
            <a:pPr lvl="1"/>
            <a:r>
              <a:rPr lang="en-CA" dirty="0"/>
              <a:t>STJ size and height</a:t>
            </a:r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8711DA-93BB-4729-B64F-94019B2D0D21}"/>
              </a:ext>
            </a:extLst>
          </p:cNvPr>
          <p:cNvSpPr txBox="1">
            <a:spLocks/>
          </p:cNvSpPr>
          <p:nvPr/>
        </p:nvSpPr>
        <p:spPr bwMode="auto">
          <a:xfrm>
            <a:off x="750277" y="-15984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13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2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55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CA" kern="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938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BA69F-94E3-4AED-ADD4-584CC1D38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33" y="1290637"/>
            <a:ext cx="11347938" cy="4276725"/>
          </a:xfrm>
        </p:spPr>
        <p:txBody>
          <a:bodyPr/>
          <a:lstStyle/>
          <a:p>
            <a:r>
              <a:rPr lang="en-CA" dirty="0"/>
              <a:t>Being well prepared is the best treatment:</a:t>
            </a:r>
          </a:p>
          <a:p>
            <a:pPr lvl="1"/>
            <a:r>
              <a:rPr lang="en-CA" dirty="0"/>
              <a:t>Balloon valvuloplasty with aortography pre-valve implantation</a:t>
            </a:r>
          </a:p>
          <a:p>
            <a:pPr lvl="1"/>
            <a:r>
              <a:rPr lang="en-CA" dirty="0"/>
              <a:t>Guidewire protection </a:t>
            </a:r>
          </a:p>
          <a:p>
            <a:pPr lvl="1"/>
            <a:r>
              <a:rPr lang="en-CA" dirty="0"/>
              <a:t>Avoiding balloon expandable THV</a:t>
            </a:r>
          </a:p>
          <a:p>
            <a:pPr lvl="1"/>
            <a:r>
              <a:rPr lang="en-CA" dirty="0"/>
              <a:t>Using fully repositionable THV</a:t>
            </a:r>
          </a:p>
          <a:p>
            <a:pPr lvl="1"/>
            <a:r>
              <a:rPr lang="en-CA" dirty="0"/>
              <a:t>Basilica procedure (</a:t>
            </a:r>
            <a:r>
              <a:rPr lang="en-CA" dirty="0" err="1"/>
              <a:t>ViV</a:t>
            </a:r>
            <a:r>
              <a:rPr lang="en-CA" dirty="0"/>
              <a:t>)</a:t>
            </a:r>
          </a:p>
          <a:p>
            <a:r>
              <a:rPr lang="en-CA" dirty="0"/>
              <a:t>PCI is usually effective for treatment of coronary obstruction</a:t>
            </a:r>
          </a:p>
          <a:p>
            <a:r>
              <a:rPr lang="en-CA" dirty="0"/>
              <a:t>Hemodynamic support often necessary</a:t>
            </a:r>
          </a:p>
          <a:p>
            <a:pPr marL="0" indent="0">
              <a:buNone/>
            </a:pPr>
            <a:r>
              <a:rPr lang="en-CA" dirty="0">
                <a:sym typeface="Wingdings" panose="05000000000000000000" pitchFamily="2" charset="2"/>
              </a:rPr>
              <a:t>	</a:t>
            </a:r>
            <a:r>
              <a:rPr lang="en-CA" sz="3600" dirty="0">
                <a:sym typeface="Wingdings" panose="05000000000000000000" pitchFamily="2" charset="2"/>
              </a:rPr>
              <a:t>D</a:t>
            </a:r>
            <a:r>
              <a:rPr lang="en-CA" sz="3600" dirty="0"/>
              <a:t>on’t let PTSD influence your decisions!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8711DA-93BB-4729-B64F-94019B2D0D21}"/>
              </a:ext>
            </a:extLst>
          </p:cNvPr>
          <p:cNvSpPr txBox="1">
            <a:spLocks/>
          </p:cNvSpPr>
          <p:nvPr/>
        </p:nvSpPr>
        <p:spPr bwMode="auto">
          <a:xfrm>
            <a:off x="750277" y="-7544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13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2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55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CA" kern="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777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2F97-EAFF-495C-93ED-A16808A8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CA" dirty="0"/>
              <a:t>Case #1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B44C9-4C2C-458A-A27A-5585DB746763}"/>
              </a:ext>
            </a:extLst>
          </p:cNvPr>
          <p:cNvSpPr txBox="1"/>
          <p:nvPr/>
        </p:nvSpPr>
        <p:spPr>
          <a:xfrm>
            <a:off x="582304" y="1021846"/>
            <a:ext cx="10972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78 y/o women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HTN, arthrosis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STS 4.4:</a:t>
            </a:r>
          </a:p>
          <a:p>
            <a:r>
              <a:rPr lang="en-CA" sz="2800" dirty="0"/>
              <a:t>	</a:t>
            </a:r>
            <a:r>
              <a:rPr lang="en-CA" sz="2800" dirty="0">
                <a:sym typeface="Wingdings" panose="05000000000000000000" pitchFamily="2" charset="2"/>
              </a:rPr>
              <a:t></a:t>
            </a:r>
            <a:r>
              <a:rPr lang="en-CA" sz="2800" dirty="0"/>
              <a:t>Bilateral breast cancer with mediastinal </a:t>
            </a:r>
            <a:r>
              <a:rPr lang="en-CA" sz="2800" dirty="0" err="1"/>
              <a:t>R</a:t>
            </a:r>
            <a:r>
              <a:rPr lang="en-CA" sz="2400" dirty="0" err="1"/>
              <a:t>Ö</a:t>
            </a:r>
            <a:r>
              <a:rPr lang="en-CA" sz="2800" dirty="0" err="1"/>
              <a:t>Rx</a:t>
            </a:r>
            <a:r>
              <a:rPr lang="en-CA" sz="2800" dirty="0"/>
              <a:t> in the past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TTE:</a:t>
            </a:r>
          </a:p>
          <a:p>
            <a:r>
              <a:rPr lang="en-CA" sz="2800" dirty="0"/>
              <a:t>	AVA: 			0,6 mm2</a:t>
            </a:r>
          </a:p>
          <a:p>
            <a:r>
              <a:rPr lang="en-CA" sz="2800" dirty="0"/>
              <a:t>	Mean gradient:	60 mmHg</a:t>
            </a:r>
          </a:p>
          <a:p>
            <a:r>
              <a:rPr lang="en-CA" sz="2800" dirty="0"/>
              <a:t>	Normal EF</a:t>
            </a:r>
          </a:p>
          <a:p>
            <a:r>
              <a:rPr lang="en-CA" sz="2800" dirty="0"/>
              <a:t>	*Highly calcified leaflets, R&gt;L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No CAD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CA" sz="2800" dirty="0">
                <a:sym typeface="Wingdings" panose="05000000000000000000" pitchFamily="2" charset="2"/>
              </a:rPr>
              <a:t>Active, symptomatic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CA" sz="2800" dirty="0">
                <a:sym typeface="Wingdings" panose="05000000000000000000" pitchFamily="2" charset="2"/>
              </a:rPr>
              <a:t>NYHA 2-3/4</a:t>
            </a:r>
            <a:endParaRPr lang="en-CA" sz="2800" dirty="0"/>
          </a:p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01516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6DC7E-CFEB-4ADE-A716-7AFBE36B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2362"/>
            <a:ext cx="10972800" cy="1143000"/>
          </a:xfrm>
        </p:spPr>
        <p:txBody>
          <a:bodyPr/>
          <a:lstStyle/>
          <a:p>
            <a:r>
              <a:rPr lang="en-CA"/>
              <a:t>CASE 1</a:t>
            </a:r>
            <a:br>
              <a:rPr lang="en-CA"/>
            </a:br>
            <a:endParaRPr lang="en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588D62E-0721-4976-B90D-B355039BB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3" r="6845"/>
          <a:stretch/>
        </p:blipFill>
        <p:spPr>
          <a:xfrm>
            <a:off x="7560491" y="0"/>
            <a:ext cx="4631509" cy="32451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B336906-7DE3-4B46-8CF7-A774927F99DE}"/>
              </a:ext>
            </a:extLst>
          </p:cNvPr>
          <p:cNvSpPr txBox="1"/>
          <p:nvPr/>
        </p:nvSpPr>
        <p:spPr>
          <a:xfrm>
            <a:off x="8281500" y="3245172"/>
            <a:ext cx="462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/>
              <a:t>Annulus area: 541 mm2</a:t>
            </a:r>
          </a:p>
        </p:txBody>
      </p:sp>
      <p:pic>
        <p:nvPicPr>
          <p:cNvPr id="11" name="Image 7">
            <a:extLst>
              <a:ext uri="{FF2B5EF4-FFF2-40B4-BE49-F238E27FC236}">
                <a16:creationId xmlns:a16="http://schemas.microsoft.com/office/drawing/2014/main" id="{B28B6F43-4F8B-47EE-B512-A588654C7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t="13281" r="23900" b="28647"/>
          <a:stretch/>
        </p:blipFill>
        <p:spPr>
          <a:xfrm>
            <a:off x="15142" y="1"/>
            <a:ext cx="4052302" cy="3245300"/>
          </a:xfrm>
          <a:prstGeom prst="rect">
            <a:avLst/>
          </a:prstGeom>
        </p:spPr>
      </p:pic>
      <p:pic>
        <p:nvPicPr>
          <p:cNvPr id="12" name="Image 12">
            <a:extLst>
              <a:ext uri="{FF2B5EF4-FFF2-40B4-BE49-F238E27FC236}">
                <a16:creationId xmlns:a16="http://schemas.microsoft.com/office/drawing/2014/main" id="{8949EDE8-DBBE-45E1-8A36-280B1B19C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1" t="4545" r="16078" b="41339"/>
          <a:stretch/>
        </p:blipFill>
        <p:spPr>
          <a:xfrm>
            <a:off x="3694029" y="2867947"/>
            <a:ext cx="4271001" cy="3420311"/>
          </a:xfrm>
          <a:prstGeom prst="rect">
            <a:avLst/>
          </a:prstGeom>
        </p:spPr>
      </p:pic>
      <p:sp>
        <p:nvSpPr>
          <p:cNvPr id="13" name="ZoneTexte 8">
            <a:extLst>
              <a:ext uri="{FF2B5EF4-FFF2-40B4-BE49-F238E27FC236}">
                <a16:creationId xmlns:a16="http://schemas.microsoft.com/office/drawing/2014/main" id="{FD4B644C-CD4D-4DF3-8594-0068E8829510}"/>
              </a:ext>
            </a:extLst>
          </p:cNvPr>
          <p:cNvSpPr txBox="1"/>
          <p:nvPr/>
        </p:nvSpPr>
        <p:spPr>
          <a:xfrm>
            <a:off x="170180" y="3245172"/>
            <a:ext cx="341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/>
              <a:t>LCA height: 15.2 mm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5189EE5A-EE93-4B9C-86C8-8AC81C31E4C4}"/>
              </a:ext>
            </a:extLst>
          </p:cNvPr>
          <p:cNvSpPr txBox="1"/>
          <p:nvPr/>
        </p:nvSpPr>
        <p:spPr>
          <a:xfrm>
            <a:off x="3478926" y="6283790"/>
            <a:ext cx="462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RCA height:  12.5 mm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3C26DF-D33A-4902-A4D5-457BE68C4EE3}"/>
              </a:ext>
            </a:extLst>
          </p:cNvPr>
          <p:cNvSpPr/>
          <p:nvPr/>
        </p:nvSpPr>
        <p:spPr>
          <a:xfrm>
            <a:off x="4608086" y="3777514"/>
            <a:ext cx="755374" cy="12722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ZoneTexte 8">
            <a:extLst>
              <a:ext uri="{FF2B5EF4-FFF2-40B4-BE49-F238E27FC236}">
                <a16:creationId xmlns:a16="http://schemas.microsoft.com/office/drawing/2014/main" id="{C181B2C7-2F4B-4411-B804-BD0F4B23B185}"/>
              </a:ext>
            </a:extLst>
          </p:cNvPr>
          <p:cNvSpPr txBox="1"/>
          <p:nvPr/>
        </p:nvSpPr>
        <p:spPr>
          <a:xfrm>
            <a:off x="-735689" y="4773749"/>
            <a:ext cx="572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Mean </a:t>
            </a:r>
            <a:r>
              <a:rPr lang="en-CA" sz="2400" dirty="0" err="1"/>
              <a:t>SOV</a:t>
            </a:r>
            <a:r>
              <a:rPr lang="en-CA" sz="2400" dirty="0"/>
              <a:t> diameter: 32 mm</a:t>
            </a:r>
          </a:p>
        </p:txBody>
      </p:sp>
    </p:spTree>
    <p:extLst>
      <p:ext uri="{BB962C8B-B14F-4D97-AF65-F5344CB8AC3E}">
        <p14:creationId xmlns:p14="http://schemas.microsoft.com/office/powerpoint/2010/main" val="1415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82935-092B-4667-9D40-9C363FCB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51" y="446916"/>
            <a:ext cx="3393743" cy="1143000"/>
          </a:xfrm>
        </p:spPr>
        <p:txBody>
          <a:bodyPr/>
          <a:lstStyle/>
          <a:p>
            <a:pPr algn="l"/>
            <a:r>
              <a:rPr lang="en-CA" dirty="0"/>
              <a:t>Case 1, TTE</a:t>
            </a:r>
          </a:p>
        </p:txBody>
      </p:sp>
      <p:pic>
        <p:nvPicPr>
          <p:cNvPr id="4" name="IMG_0834">
            <a:hlinkClick r:id="" action="ppaction://media"/>
            <a:extLst>
              <a:ext uri="{FF2B5EF4-FFF2-40B4-BE49-F238E27FC236}">
                <a16:creationId xmlns:a16="http://schemas.microsoft.com/office/drawing/2014/main" id="{D9E35F76-3855-450C-A2E9-904695AB36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4407" y="-32502"/>
            <a:ext cx="3874949" cy="689050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10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64B6-3AF5-4F4E-846E-3220B5F60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586"/>
            <a:ext cx="10972800" cy="1143000"/>
          </a:xfrm>
        </p:spPr>
        <p:txBody>
          <a:bodyPr/>
          <a:lstStyle/>
          <a:p>
            <a:r>
              <a:rPr lang="en-CA" sz="4000" u="sng" dirty="0"/>
              <a:t>Question</a:t>
            </a:r>
            <a:r>
              <a:rPr lang="en-CA" sz="4000" dirty="0"/>
              <a:t>: Should we go ahead with TVH?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B4772-AF71-4FBC-9254-D1EED24EF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09689"/>
            <a:ext cx="10972800" cy="4276725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A- Yes</a:t>
            </a:r>
          </a:p>
          <a:p>
            <a:pPr marL="0" indent="0">
              <a:buNone/>
            </a:pPr>
            <a:r>
              <a:rPr lang="en-CA" dirty="0"/>
              <a:t>B- No</a:t>
            </a:r>
          </a:p>
          <a:p>
            <a:pPr marL="0" indent="0">
              <a:buNone/>
            </a:pPr>
            <a:r>
              <a:rPr lang="en-CA" dirty="0"/>
              <a:t>C- I don’t know</a:t>
            </a:r>
          </a:p>
        </p:txBody>
      </p:sp>
    </p:spTree>
    <p:extLst>
      <p:ext uri="{BB962C8B-B14F-4D97-AF65-F5344CB8AC3E}">
        <p14:creationId xmlns:p14="http://schemas.microsoft.com/office/powerpoint/2010/main" val="41792545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73E5C-4A80-4C19-BACC-AC63799A6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11" y="2595562"/>
            <a:ext cx="10972800" cy="1143000"/>
          </a:xfrm>
        </p:spPr>
        <p:txBody>
          <a:bodyPr/>
          <a:lstStyle/>
          <a:p>
            <a:r>
              <a:rPr lang="en-CA" sz="4800" dirty="0"/>
              <a:t>A few weeks before…</a:t>
            </a:r>
          </a:p>
        </p:txBody>
      </p:sp>
    </p:spTree>
    <p:extLst>
      <p:ext uri="{BB962C8B-B14F-4D97-AF65-F5344CB8AC3E}">
        <p14:creationId xmlns:p14="http://schemas.microsoft.com/office/powerpoint/2010/main" val="16374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2F97-EAFF-495C-93ED-A16808A8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CA" dirty="0"/>
              <a:t>Case # 0.5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B44C9-4C2C-458A-A27A-5585DB746763}"/>
              </a:ext>
            </a:extLst>
          </p:cNvPr>
          <p:cNvSpPr txBox="1"/>
          <p:nvPr/>
        </p:nvSpPr>
        <p:spPr>
          <a:xfrm>
            <a:off x="342313" y="1213340"/>
            <a:ext cx="111650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64 y/o women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Severe COPD: Waiting to be put on the transplant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STS 5.4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TTE:</a:t>
            </a:r>
          </a:p>
          <a:p>
            <a:r>
              <a:rPr lang="en-CA" sz="3200" dirty="0"/>
              <a:t>	AVA: 			0,8 mm2</a:t>
            </a:r>
          </a:p>
          <a:p>
            <a:r>
              <a:rPr lang="en-CA" sz="3200" dirty="0"/>
              <a:t>	Mean gradient:		45 mmHg</a:t>
            </a:r>
          </a:p>
          <a:p>
            <a:r>
              <a:rPr lang="en-CA" sz="3200" dirty="0"/>
              <a:t>	Normal EF / RV hypokinetic</a:t>
            </a:r>
          </a:p>
          <a:p>
            <a:r>
              <a:rPr lang="en-CA" sz="3200" dirty="0"/>
              <a:t>	PAP of 55 mm Hg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/>
              <a:t>No CAD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 dirty="0">
                <a:sym typeface="Wingdings" panose="05000000000000000000" pitchFamily="2" charset="2"/>
              </a:rPr>
              <a:t>NYHA 4/4</a:t>
            </a:r>
            <a:endParaRPr lang="en-CA" sz="3200" dirty="0"/>
          </a:p>
          <a:p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5466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EE7C86A-9A9F-42E9-A7D6-D72442309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" t="27358" r="11132" b="3172"/>
          <a:stretch/>
        </p:blipFill>
        <p:spPr>
          <a:xfrm>
            <a:off x="0" y="1533379"/>
            <a:ext cx="6546574" cy="5049984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BB233CA-6559-4F41-A5AE-D9A2B2FF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31192"/>
            <a:ext cx="10972800" cy="1143000"/>
          </a:xfrm>
        </p:spPr>
        <p:txBody>
          <a:bodyPr/>
          <a:lstStyle/>
          <a:p>
            <a:r>
              <a:rPr lang="en-CA" dirty="0"/>
              <a:t>CASE 0.5</a:t>
            </a:r>
            <a:br>
              <a:rPr lang="en-CA" dirty="0"/>
            </a:br>
            <a:r>
              <a:rPr lang="en-CA" dirty="0"/>
              <a:t>Measurements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87B8C8-0796-46DD-89BA-B38CDAA7AC4B}"/>
              </a:ext>
            </a:extLst>
          </p:cNvPr>
          <p:cNvSpPr txBox="1"/>
          <p:nvPr/>
        </p:nvSpPr>
        <p:spPr>
          <a:xfrm>
            <a:off x="6724357" y="2306183"/>
            <a:ext cx="525642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LCA height:		11.8 mm</a:t>
            </a:r>
          </a:p>
          <a:p>
            <a:r>
              <a:rPr lang="en-CA" sz="2400" dirty="0"/>
              <a:t>	</a:t>
            </a:r>
            <a:r>
              <a:rPr lang="en-CA" sz="2400" dirty="0">
                <a:sym typeface="Wingdings" panose="05000000000000000000" pitchFamily="2" charset="2"/>
              </a:rPr>
              <a:t></a:t>
            </a:r>
            <a:r>
              <a:rPr lang="en-CA" sz="2400" dirty="0"/>
              <a:t>Recalculated at 	12.5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RCA height:		10.3;</a:t>
            </a:r>
          </a:p>
          <a:p>
            <a:r>
              <a:rPr lang="en-CA" sz="2400" dirty="0"/>
              <a:t>	</a:t>
            </a:r>
            <a:r>
              <a:rPr lang="en-CA" sz="2400" dirty="0">
                <a:sym typeface="Wingdings" panose="05000000000000000000" pitchFamily="2" charset="2"/>
              </a:rPr>
              <a:t></a:t>
            </a:r>
            <a:r>
              <a:rPr lang="en-CA" sz="2400" dirty="0"/>
              <a:t>Recalculated at 	11.6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Mean SOV diameter:	 24.3 mm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095C0B-CCEA-467F-BBAF-E97703FBBD85}"/>
              </a:ext>
            </a:extLst>
          </p:cNvPr>
          <p:cNvSpPr txBox="1"/>
          <p:nvPr/>
        </p:nvSpPr>
        <p:spPr>
          <a:xfrm>
            <a:off x="351793" y="5321464"/>
            <a:ext cx="11488411" cy="1323439"/>
          </a:xfrm>
          <a:prstGeom prst="rect">
            <a:avLst/>
          </a:prstGeom>
          <a:solidFill>
            <a:schemeClr val="accent4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8000" dirty="0" err="1">
                <a:solidFill>
                  <a:schemeClr val="bg1"/>
                </a:solidFill>
              </a:rPr>
              <a:t>EvolutR</a:t>
            </a:r>
            <a:r>
              <a:rPr lang="en-CA" sz="8000" dirty="0">
                <a:solidFill>
                  <a:schemeClr val="bg1"/>
                </a:solidFill>
              </a:rPr>
              <a:t> 23mm</a:t>
            </a:r>
          </a:p>
        </p:txBody>
      </p:sp>
    </p:spTree>
    <p:extLst>
      <p:ext uri="{BB962C8B-B14F-4D97-AF65-F5344CB8AC3E}">
        <p14:creationId xmlns:p14="http://schemas.microsoft.com/office/powerpoint/2010/main" val="15659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theme/theme1.xml><?xml version="1.0" encoding="utf-8"?>
<a:theme xmlns:a="http://schemas.openxmlformats.org/drawingml/2006/main" name="Modele ppt CHUM nouvelles couleurs">
  <a:themeElements>
    <a:clrScheme name="CHUM">
      <a:dk1>
        <a:srgbClr val="004071"/>
      </a:dk1>
      <a:lt1>
        <a:srgbClr val="FFFFFF"/>
      </a:lt1>
      <a:dk2>
        <a:srgbClr val="00467A"/>
      </a:dk2>
      <a:lt2>
        <a:srgbClr val="FFFCD5"/>
      </a:lt2>
      <a:accent1>
        <a:srgbClr val="00A88E"/>
      </a:accent1>
      <a:accent2>
        <a:srgbClr val="6DCFF6"/>
      </a:accent2>
      <a:accent3>
        <a:srgbClr val="FFFCD5"/>
      </a:accent3>
      <a:accent4>
        <a:srgbClr val="0069B8"/>
      </a:accent4>
      <a:accent5>
        <a:srgbClr val="00E2BC"/>
      </a:accent5>
      <a:accent6>
        <a:srgbClr val="005DA2"/>
      </a:accent6>
      <a:hlink>
        <a:srgbClr val="009999"/>
      </a:hlink>
      <a:folHlink>
        <a:srgbClr val="72BF4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535</Words>
  <Application>Microsoft Macintosh PowerPoint</Application>
  <PresentationFormat>Widescreen</PresentationFormat>
  <Paragraphs>169</Paragraphs>
  <Slides>27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ＭＳ Ｐゴシック</vt:lpstr>
      <vt:lpstr>Arial</vt:lpstr>
      <vt:lpstr>Bodoni MT</vt:lpstr>
      <vt:lpstr>Calibri</vt:lpstr>
      <vt:lpstr>Calibri Light</vt:lpstr>
      <vt:lpstr>Tahoma</vt:lpstr>
      <vt:lpstr>Wingdings</vt:lpstr>
      <vt:lpstr>Modele ppt CHUM nouvelles couleurs</vt:lpstr>
      <vt:lpstr>Conception personnalisée</vt:lpstr>
      <vt:lpstr>PowerPoint Presentation</vt:lpstr>
      <vt:lpstr>Conflict of interest</vt:lpstr>
      <vt:lpstr>Case #1</vt:lpstr>
      <vt:lpstr>CASE 1 </vt:lpstr>
      <vt:lpstr>Case 1, TTE</vt:lpstr>
      <vt:lpstr>Question: Should we go ahead with TVH?</vt:lpstr>
      <vt:lpstr>A few weeks before…</vt:lpstr>
      <vt:lpstr>Case # 0.5</vt:lpstr>
      <vt:lpstr>CASE 0.5 Measurements</vt:lpstr>
      <vt:lpstr>CASE 0.5 EvolutR 23 mm positioning</vt:lpstr>
      <vt:lpstr>CASE 0.5 EvolutR 23 mm final result</vt:lpstr>
      <vt:lpstr>Case 0.5</vt:lpstr>
      <vt:lpstr>PowerPoint Presentation</vt:lpstr>
      <vt:lpstr>PowerPoint Presentation</vt:lpstr>
      <vt:lpstr>Post-Traumatic Stress Disorder (DSM IV) </vt:lpstr>
      <vt:lpstr>Get back on your horse!!</vt:lpstr>
      <vt:lpstr>PowerPoint Presentation</vt:lpstr>
      <vt:lpstr>PowerPoint Presentation</vt:lpstr>
      <vt:lpstr>Case 1, Lotus Edge 25mm, “positioning”</vt:lpstr>
      <vt:lpstr>Case 1, Lotus Edge 25mm, final result </vt:lpstr>
      <vt:lpstr>PowerPoint Presentation</vt:lpstr>
      <vt:lpstr>PowerPoint Presentation</vt:lpstr>
      <vt:lpstr>Delayed coronary obstruction N=17,092 TAVR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l’année:  Quoi de neuf en cardiologie en 2016?</dc:title>
  <dc:creator>Francois Gobeil</dc:creator>
  <cp:lastModifiedBy>Kevin McKenzie</cp:lastModifiedBy>
  <cp:revision>61</cp:revision>
  <dcterms:created xsi:type="dcterms:W3CDTF">2019-10-18T13:34:26Z</dcterms:created>
  <dcterms:modified xsi:type="dcterms:W3CDTF">2019-10-25T15:44:46Z</dcterms:modified>
</cp:coreProperties>
</file>