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4"/>
    <p:sldMasterId id="2147483754" r:id="rId5"/>
  </p:sldMasterIdLst>
  <p:notesMasterIdLst>
    <p:notesMasterId r:id="rId43"/>
  </p:notesMasterIdLst>
  <p:handoutMasterIdLst>
    <p:handoutMasterId r:id="rId44"/>
  </p:handoutMasterIdLst>
  <p:sldIdLst>
    <p:sldId id="451" r:id="rId6"/>
    <p:sldId id="432" r:id="rId7"/>
    <p:sldId id="1399" r:id="rId8"/>
    <p:sldId id="528" r:id="rId9"/>
    <p:sldId id="556" r:id="rId10"/>
    <p:sldId id="526" r:id="rId11"/>
    <p:sldId id="537" r:id="rId12"/>
    <p:sldId id="538" r:id="rId13"/>
    <p:sldId id="544" r:id="rId14"/>
    <p:sldId id="1376" r:id="rId15"/>
    <p:sldId id="1377" r:id="rId16"/>
    <p:sldId id="1378" r:id="rId17"/>
    <p:sldId id="1379" r:id="rId18"/>
    <p:sldId id="1380" r:id="rId19"/>
    <p:sldId id="1381" r:id="rId20"/>
    <p:sldId id="1384" r:id="rId21"/>
    <p:sldId id="1382" r:id="rId22"/>
    <p:sldId id="1383" r:id="rId23"/>
    <p:sldId id="1385" r:id="rId24"/>
    <p:sldId id="1386" r:id="rId25"/>
    <p:sldId id="1387" r:id="rId26"/>
    <p:sldId id="1388" r:id="rId27"/>
    <p:sldId id="1389" r:id="rId28"/>
    <p:sldId id="1390" r:id="rId29"/>
    <p:sldId id="1391" r:id="rId30"/>
    <p:sldId id="1392" r:id="rId31"/>
    <p:sldId id="1393" r:id="rId32"/>
    <p:sldId id="1394" r:id="rId33"/>
    <p:sldId id="1400" r:id="rId34"/>
    <p:sldId id="1401" r:id="rId35"/>
    <p:sldId id="1402" r:id="rId36"/>
    <p:sldId id="1397" r:id="rId37"/>
    <p:sldId id="1375" r:id="rId38"/>
    <p:sldId id="1398" r:id="rId39"/>
    <p:sldId id="1395" r:id="rId40"/>
    <p:sldId id="1374" r:id="rId41"/>
    <p:sldId id="510" r:id="rId4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3" orient="horz" pos="1162" userDrawn="1">
          <p15:clr>
            <a:srgbClr val="A4A3A4"/>
          </p15:clr>
        </p15:guide>
        <p15:guide id="4" orient="horz" pos="4200" userDrawn="1">
          <p15:clr>
            <a:srgbClr val="A4A3A4"/>
          </p15:clr>
        </p15:guide>
        <p15:guide id="5" orient="horz" pos="913" userDrawn="1">
          <p15:clr>
            <a:srgbClr val="A4A3A4"/>
          </p15:clr>
        </p15:guide>
        <p15:guide id="6" orient="horz" pos="300" userDrawn="1">
          <p15:clr>
            <a:srgbClr val="A4A3A4"/>
          </p15:clr>
        </p15:guide>
        <p15:guide id="7" orient="horz" pos="3861" userDrawn="1">
          <p15:clr>
            <a:srgbClr val="A4A3A4"/>
          </p15:clr>
        </p15:guide>
        <p15:guide id="8" orient="horz" pos="527" userDrawn="1">
          <p15:clr>
            <a:srgbClr val="A4A3A4"/>
          </p15:clr>
        </p15:guide>
        <p15:guide id="9" orient="horz" pos="3936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1" pos="340">
          <p15:clr>
            <a:srgbClr val="A4A3A4"/>
          </p15:clr>
        </p15:guide>
        <p15:guide id="12" pos="153">
          <p15:clr>
            <a:srgbClr val="A4A3A4"/>
          </p15:clr>
        </p15:guide>
        <p15:guide id="13" pos="5424" userDrawn="1">
          <p15:clr>
            <a:srgbClr val="A4A3A4"/>
          </p15:clr>
        </p15:guide>
        <p15:guide id="14" pos="1565" userDrawn="1">
          <p15:clr>
            <a:srgbClr val="A4A3A4"/>
          </p15:clr>
        </p15:guide>
        <p15:guide id="15" pos="72">
          <p15:clr>
            <a:srgbClr val="A4A3A4"/>
          </p15:clr>
        </p15:guide>
        <p15:guide id="16" pos="56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nán Mejía Renterí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FFFFFF"/>
    <a:srgbClr val="020034"/>
    <a:srgbClr val="2D6DC1"/>
    <a:srgbClr val="002448"/>
    <a:srgbClr val="EBF4E3"/>
    <a:srgbClr val="0079C2"/>
    <a:srgbClr val="0077C1"/>
    <a:srgbClr val="1381B7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0126" autoAdjust="0"/>
  </p:normalViewPr>
  <p:slideViewPr>
    <p:cSldViewPr snapToGrid="0">
      <p:cViewPr>
        <p:scale>
          <a:sx n="66" d="100"/>
          <a:sy n="66" d="100"/>
        </p:scale>
        <p:origin x="523" y="-115"/>
      </p:cViewPr>
      <p:guideLst>
        <p:guide orient="horz" pos="2364"/>
        <p:guide orient="horz" pos="1162"/>
        <p:guide orient="horz" pos="4200"/>
        <p:guide orient="horz" pos="913"/>
        <p:guide orient="horz" pos="300"/>
        <p:guide orient="horz" pos="3861"/>
        <p:guide orient="horz" pos="527"/>
        <p:guide orient="horz" pos="3936"/>
        <p:guide pos="2880"/>
        <p:guide pos="340"/>
        <p:guide pos="153"/>
        <p:guide pos="5424"/>
        <p:guide pos="1565"/>
        <p:guide pos="72"/>
        <p:guide pos="5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370"/>
    </p:cViewPr>
  </p:sorterViewPr>
  <p:notesViewPr>
    <p:cSldViewPr snapToGrid="0" showGuides="1">
      <p:cViewPr varScale="1">
        <p:scale>
          <a:sx n="42" d="100"/>
          <a:sy n="42" d="100"/>
        </p:scale>
        <p:origin x="2827" y="2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C9E1-8D4D-43BF-8EA8-9F307632990C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76BBA-8A99-4236-AF77-966585BBE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79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38670-3511-4C78-809F-DED83F56DFE8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40319-8488-4EEB-9ABF-5D91E1ABE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6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4B65D4-D074-48AB-9D95-06730F5F48CD}" type="slidenum">
              <a:rPr lang="en-US">
                <a:solidFill>
                  <a:prstClr val="black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pPr>
                <a:spcBef>
                  <a:spcPct val="0"/>
                </a:spcBef>
              </a:pPr>
              <a:t>1</a:t>
            </a:fld>
            <a:endParaRPr lang="en-US">
              <a:solidFill>
                <a:prstClr val="black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91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1ED42E-EC75-4454-B584-DE91DD9C4E38}" type="slidenum">
              <a:rPr lang="en-US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</a:t>
            </a:fld>
            <a:endParaRPr lang="en-US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89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39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B65D4-D074-48AB-9D95-06730F5F48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pPr marL="0" marR="0" lvl="0" indent="0" algn="r" defTabSz="939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10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that </a:t>
            </a:r>
            <a:r>
              <a:rPr lang="en-US" dirty="0" err="1"/>
              <a:t>iFR</a:t>
            </a:r>
            <a:r>
              <a:rPr lang="en-US" baseline="0" dirty="0"/>
              <a:t> is defined as the instantaneous wave free ratio across a stenosis during the wave free period during the cardiac cycle.  This means </a:t>
            </a:r>
            <a:r>
              <a:rPr lang="en-US" baseline="0" dirty="0" err="1"/>
              <a:t>iFR</a:t>
            </a:r>
            <a:r>
              <a:rPr lang="en-US" baseline="0" dirty="0"/>
              <a:t> is measured during maximum flow velocity during the cardiac cycle and less susceptible to noise than whole cycle </a:t>
            </a:r>
            <a:r>
              <a:rPr lang="en-US" baseline="0" dirty="0" err="1"/>
              <a:t>Pd</a:t>
            </a:r>
            <a:r>
              <a:rPr lang="en-US" baseline="0" dirty="0"/>
              <a:t>/Pa.</a:t>
            </a:r>
          </a:p>
          <a:p>
            <a:endParaRPr lang="en-US" baseline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wave-free period, when coronary resistance is stable, coronary pressure and flow are linearly related; therefore, pressure can be used as a surrogate for flow to assess coronary stenosis.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most validated hyperaemia-free index to assess whether a stenosis is causing a limitation of blood flow in coronary arteries with subsequent ischemia.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Nijjer SS et al. Advances in coronary physiology. Circulation. 2015; 79:1172-84.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 S, Davies JE. Integrating physiology into the DNA of coronary revascularisation – a historical perspective, contemporary review and blueprint for the future of coronary physiology.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Rev. 2015;10:79-84.</a:t>
            </a:r>
            <a:r>
              <a:rPr lang="en-US" baseline="0" dirty="0" err="1"/>
              <a:t>ycle</a:t>
            </a:r>
            <a:r>
              <a:rPr lang="en-US" baseline="0" dirty="0"/>
              <a:t> </a:t>
            </a:r>
            <a:r>
              <a:rPr lang="en-US" baseline="0" dirty="0" err="1"/>
              <a:t>Pd</a:t>
            </a:r>
            <a:r>
              <a:rPr lang="en-US" baseline="0" dirty="0"/>
              <a:t>/Pa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40319-8488-4EEB-9ABF-5D91E1ABE48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3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40319-8488-4EEB-9ABF-5D91E1ABE48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530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40319-8488-4EEB-9ABF-5D91E1ABE48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56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40319-8488-4EEB-9ABF-5D91E1ABE48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93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40319-8488-4EEB-9ABF-5D91E1ABE48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63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40319-8488-4EEB-9ABF-5D91E1ABE48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34143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08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9780570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10535"/>
      </p:ext>
    </p:extLst>
  </p:cSld>
  <p:clrMapOvr>
    <a:masterClrMapping/>
  </p:clrMapOvr>
  <p:transition advTm="1253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39873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450000"/>
            <a:ext cx="8064896" cy="100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2"/>
          </p:nvPr>
        </p:nvSpPr>
        <p:spPr>
          <a:xfrm>
            <a:off x="544598" y="6493227"/>
            <a:ext cx="958606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 smtClean="0">
                <a:solidFill>
                  <a:srgbClr val="000000"/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69424" y="6493227"/>
            <a:ext cx="3215824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42888" y="6466430"/>
            <a:ext cx="266700" cy="200313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1200" smtClean="0">
                <a:solidFill>
                  <a:srgbClr val="000000"/>
                </a:solidFill>
                <a:latin typeface="Calibri"/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46077"/>
      </p:ext>
    </p:extLst>
  </p:cSld>
  <p:clrMapOvr>
    <a:masterClrMapping/>
  </p:clrMapOvr>
  <p:transition>
    <p:wipe dir="r"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450000"/>
            <a:ext cx="8064896" cy="100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39552" y="1548000"/>
            <a:ext cx="8064896" cy="4617304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lnSpc>
                <a:spcPts val="2160"/>
              </a:lnSpc>
              <a:spcBef>
                <a:spcPts val="0"/>
              </a:spcBef>
              <a:defRPr sz="1800"/>
            </a:lvl1pPr>
            <a:lvl2pPr marL="432000" indent="-180000">
              <a:lnSpc>
                <a:spcPts val="21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sz="1600"/>
            </a:lvl2pPr>
            <a:lvl3pPr marL="576000" indent="-144000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3pPr>
            <a:lvl4pPr marL="792000" indent="-180000">
              <a:lnSpc>
                <a:spcPts val="21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sz="1400"/>
            </a:lvl4pPr>
            <a:lvl5pPr marL="936000" indent="-144000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69424" y="6493227"/>
            <a:ext cx="3215824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9CC1A8-28DA-44C1-B177-7B97010017BE}"/>
              </a:ext>
            </a:extLst>
          </p:cNvPr>
          <p:cNvSpPr/>
          <p:nvPr userDrawn="1"/>
        </p:nvSpPr>
        <p:spPr>
          <a:xfrm>
            <a:off x="7470058" y="6290187"/>
            <a:ext cx="1371600" cy="47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9462104"/>
      </p:ext>
    </p:extLst>
  </p:cSld>
  <p:clrMapOvr>
    <a:masterClrMapping/>
  </p:clrMapOvr>
  <p:transition>
    <p:wipe dir="r"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4 rows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7"/>
          <p:cNvCxnSpPr/>
          <p:nvPr userDrawn="1">
            <p:custDataLst>
              <p:tags r:id="rId1"/>
            </p:custDataLst>
          </p:nvPr>
        </p:nvCxnSpPr>
        <p:spPr>
          <a:xfrm>
            <a:off x="0" y="74526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9060" y="36168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r>
              <a:rPr lang="en-US" sz="1100" dirty="0"/>
              <a:t>Reporting entity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9060" y="210564"/>
            <a:ext cx="2349942" cy="17323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1" baseline="0">
                <a:solidFill>
                  <a:schemeClr val="tx1"/>
                </a:solidFill>
              </a:defRPr>
            </a:lvl1pPr>
          </a:lstStyle>
          <a:p>
            <a:r>
              <a:rPr lang="en-US" sz="1100" dirty="0" err="1"/>
              <a:t>P&amp;L</a:t>
            </a:r>
            <a:r>
              <a:rPr lang="en-US" sz="1100" dirty="0"/>
              <a:t> detail per business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9060" y="385392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9060" y="559788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2658359" y="113166"/>
            <a:ext cx="6385628" cy="507375"/>
          </a:xfrm>
        </p:spPr>
        <p:txBody>
          <a:bodyPr/>
          <a:lstStyle>
            <a:lvl1pPr algn="l">
              <a:lnSpc>
                <a:spcPts val="1600"/>
              </a:lnSpc>
              <a:defRPr sz="1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114300" y="852488"/>
            <a:ext cx="8955088" cy="5318125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800" smtClean="0"/>
            </a:lvl1pPr>
            <a:lvl2pPr marL="432000" indent="-180000">
              <a:lnSpc>
                <a:spcPts val="21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lang="en-US" sz="1600" smtClean="0"/>
            </a:lvl2pPr>
            <a:lvl3pPr marL="576000" indent="-144000">
              <a:lnSpc>
                <a:spcPts val="2160"/>
              </a:lnSpc>
              <a:spcBef>
                <a:spcPts val="0"/>
              </a:spcBef>
              <a:defRPr lang="en-US" sz="1400" smtClean="0"/>
            </a:lvl3pPr>
            <a:lvl4pPr marL="792000" indent="-180000">
              <a:lnSpc>
                <a:spcPts val="2160"/>
              </a:lnSpc>
              <a:spcBef>
                <a:spcPts val="0"/>
              </a:spcBef>
              <a:defRPr lang="en-US" sz="1400" smtClean="0"/>
            </a:lvl4pPr>
            <a:lvl5pPr marL="936000" indent="-144000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GB"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544598" y="6493227"/>
            <a:ext cx="958606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 smtClean="0">
                <a:solidFill>
                  <a:srgbClr val="000000"/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69424" y="6493227"/>
            <a:ext cx="3215824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42888" y="6466430"/>
            <a:ext cx="266700" cy="200313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1200" smtClean="0">
                <a:solidFill>
                  <a:srgbClr val="000000"/>
                </a:solidFill>
                <a:latin typeface="Calibri"/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54609"/>
      </p:ext>
    </p:extLst>
  </p:cSld>
  <p:clrMapOvr>
    <a:masterClrMapping/>
  </p:clrMapOvr>
  <p:transition>
    <p:wipe dir="r"/>
  </p:transition>
  <p:hf hdr="0" dt="0"/>
  <p:extLst>
    <p:ext uri="{DCECCB84-F9BA-43D5-87BE-67443E8EF086}">
      <p15:sldGuideLst xmlns:p15="http://schemas.microsoft.com/office/powerpoint/2012/main">
        <p15:guide id="1" pos="63" userDrawn="1">
          <p15:clr>
            <a:srgbClr val="FBAE40"/>
          </p15:clr>
        </p15:guide>
        <p15:guide id="2" orient="horz" pos="534" userDrawn="1">
          <p15:clr>
            <a:srgbClr val="FBAE40"/>
          </p15:clr>
        </p15:guide>
        <p15:guide id="3" pos="5697" userDrawn="1">
          <p15:clr>
            <a:srgbClr val="FBAE40"/>
          </p15:clr>
        </p15:guide>
        <p15:guide id="4" orient="horz" pos="39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 userDrawn="1">
            <p:custDataLst>
              <p:tags r:id="rId1"/>
            </p:custDataLst>
          </p:nvPr>
        </p:nvCxnSpPr>
        <p:spPr>
          <a:xfrm>
            <a:off x="0" y="74526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9060" y="36168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r>
              <a:rPr lang="en-US" sz="1100" dirty="0"/>
              <a:t>Reporting entity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9060" y="210564"/>
            <a:ext cx="2349942" cy="17323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1" baseline="0">
                <a:solidFill>
                  <a:schemeClr val="tx1"/>
                </a:solidFill>
              </a:defRPr>
            </a:lvl1pPr>
          </a:lstStyle>
          <a:p>
            <a:r>
              <a:rPr lang="en-US" sz="1100" dirty="0" err="1"/>
              <a:t>P&amp;L</a:t>
            </a:r>
            <a:r>
              <a:rPr lang="en-US" sz="1100" dirty="0"/>
              <a:t> detail per business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9060" y="385392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9060" y="559788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2658359" y="113166"/>
            <a:ext cx="6385628" cy="507375"/>
          </a:xfrm>
        </p:spPr>
        <p:txBody>
          <a:bodyPr/>
          <a:lstStyle>
            <a:lvl1pPr algn="l">
              <a:lnSpc>
                <a:spcPts val="1600"/>
              </a:lnSpc>
              <a:defRPr sz="1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544598" y="6493227"/>
            <a:ext cx="958606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 smtClean="0">
                <a:solidFill>
                  <a:srgbClr val="000000"/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69424" y="6493227"/>
            <a:ext cx="3215824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42888" y="6466430"/>
            <a:ext cx="266700" cy="200313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1200" smtClean="0">
                <a:solidFill>
                  <a:srgbClr val="000000"/>
                </a:solidFill>
                <a:latin typeface="Calibri"/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8284"/>
      </p:ext>
    </p:extLst>
  </p:cSld>
  <p:clrMapOvr>
    <a:masterClrMapping/>
  </p:clrMapOvr>
  <p:transition>
    <p:wipe dir="r"/>
  </p:transition>
  <p:hf hdr="0" dt="0"/>
  <p:extLst>
    <p:ext uri="{DCECCB84-F9BA-43D5-87BE-67443E8EF086}">
      <p15:sldGuideLst xmlns:p15="http://schemas.microsoft.com/office/powerpoint/2012/main">
        <p15:guide id="1" pos="63" userDrawn="1">
          <p15:clr>
            <a:srgbClr val="FBAE40"/>
          </p15:clr>
        </p15:guide>
        <p15:guide id="2" pos="5696" userDrawn="1">
          <p15:clr>
            <a:srgbClr val="FBAE40"/>
          </p15:clr>
        </p15:guide>
        <p15:guide id="3" orient="horz" pos="3934" userDrawn="1">
          <p15:clr>
            <a:srgbClr val="FBAE40"/>
          </p15:clr>
        </p15:guide>
        <p15:guide id="4" orient="horz" pos="534" userDrawn="1">
          <p15:clr>
            <a:srgbClr val="FBAE40"/>
          </p15:clr>
        </p15:guide>
        <p15:guide id="5" orient="horz" pos="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no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 userDrawn="1">
            <p:custDataLst>
              <p:tags r:id="rId1"/>
            </p:custDataLst>
          </p:nvPr>
        </p:nvCxnSpPr>
        <p:spPr>
          <a:xfrm>
            <a:off x="0" y="74526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4"/>
          <p:cNvSpPr>
            <a:spLocks noGrp="1"/>
          </p:cNvSpPr>
          <p:nvPr>
            <p:ph type="title" hasCustomPrompt="1"/>
          </p:nvPr>
        </p:nvSpPr>
        <p:spPr>
          <a:xfrm>
            <a:off x="2658359" y="113166"/>
            <a:ext cx="6385628" cy="507375"/>
          </a:xfrm>
        </p:spPr>
        <p:txBody>
          <a:bodyPr/>
          <a:lstStyle>
            <a:lvl1pPr algn="l">
              <a:lnSpc>
                <a:spcPts val="1600"/>
              </a:lnSpc>
              <a:defRPr sz="1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544598" y="6493227"/>
            <a:ext cx="958606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 smtClean="0">
                <a:solidFill>
                  <a:srgbClr val="000000"/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69424" y="6493227"/>
            <a:ext cx="3215824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42888" y="6466430"/>
            <a:ext cx="266700" cy="200313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1200" smtClean="0">
                <a:solidFill>
                  <a:srgbClr val="000000"/>
                </a:solidFill>
                <a:latin typeface="Calibri"/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498279"/>
      </p:ext>
    </p:extLst>
  </p:cSld>
  <p:clrMapOvr>
    <a:masterClrMapping/>
  </p:clrMapOvr>
  <p:transition>
    <p:wipe dir="r"/>
  </p:transition>
  <p:hf hdr="0" dt="0"/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3934">
          <p15:clr>
            <a:srgbClr val="FBAE40"/>
          </p15:clr>
        </p15:guide>
        <p15:guide id="4" orient="horz" pos="534">
          <p15:clr>
            <a:srgbClr val="FBAE40"/>
          </p15:clr>
        </p15:guide>
        <p15:guide id="5" orient="horz" pos="5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tex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 userDrawn="1">
            <p:custDataLst>
              <p:tags r:id="rId1"/>
            </p:custDataLst>
          </p:nvPr>
        </p:nvCxnSpPr>
        <p:spPr>
          <a:xfrm>
            <a:off x="0" y="74526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9060" y="36168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r>
              <a:rPr lang="en-US" sz="1100" dirty="0"/>
              <a:t>Reporting entity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9060" y="210564"/>
            <a:ext cx="2349942" cy="17323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1" baseline="0">
                <a:solidFill>
                  <a:schemeClr val="tx1"/>
                </a:solidFill>
              </a:defRPr>
            </a:lvl1pPr>
          </a:lstStyle>
          <a:p>
            <a:r>
              <a:rPr lang="en-US" sz="1100" dirty="0" err="1"/>
              <a:t>P&amp;L</a:t>
            </a:r>
            <a:r>
              <a:rPr lang="en-US" sz="1100" dirty="0"/>
              <a:t> detail per business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9060" y="385392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9060" y="559788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910262" y="1548000"/>
            <a:ext cx="2694185" cy="4617304"/>
          </a:xfrm>
          <a:prstGeom prst="rect">
            <a:avLst/>
          </a:prstGeom>
        </p:spPr>
        <p:txBody>
          <a:bodyPr lIns="0" tIns="0" rIns="0" bIns="0" spcCol="432000"/>
          <a:lstStyle>
            <a:lvl1pPr marL="0" indent="0">
              <a:lnSpc>
                <a:spcPts val="1260"/>
              </a:lnSpc>
              <a:spcBef>
                <a:spcPts val="0"/>
              </a:spcBef>
              <a:buFont typeface="Arial" pitchFamily="34" charset="0"/>
              <a:buNone/>
              <a:defRPr sz="1050"/>
            </a:lvl1pPr>
            <a:lvl2pPr marL="252000" indent="-126000">
              <a:lnSpc>
                <a:spcPts val="12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sz="950"/>
            </a:lvl2pPr>
            <a:lvl3pPr marL="360000" indent="-90000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850"/>
            </a:lvl3pPr>
            <a:lvl4pPr marL="486000" indent="-126000">
              <a:lnSpc>
                <a:spcPts val="12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sz="850"/>
            </a:lvl4pPr>
            <a:lvl5pPr marL="576000" indent="-90000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85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marL="0" lvl="0" indent="0">
              <a:lnSpc>
                <a:spcPts val="126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1050" dirty="0"/>
              <a:t>Click to edit Master text styles</a:t>
            </a:r>
          </a:p>
        </p:txBody>
      </p:sp>
      <p:sp>
        <p:nvSpPr>
          <p:cNvPr id="13" name="Titel 4"/>
          <p:cNvSpPr>
            <a:spLocks noGrp="1"/>
          </p:cNvSpPr>
          <p:nvPr>
            <p:ph type="title" hasCustomPrompt="1"/>
          </p:nvPr>
        </p:nvSpPr>
        <p:spPr>
          <a:xfrm>
            <a:off x="2658359" y="113166"/>
            <a:ext cx="6385628" cy="507375"/>
          </a:xfrm>
        </p:spPr>
        <p:txBody>
          <a:bodyPr/>
          <a:lstStyle>
            <a:lvl1pPr algn="l">
              <a:lnSpc>
                <a:spcPts val="1600"/>
              </a:lnSpc>
              <a:defRPr sz="1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544598" y="6493227"/>
            <a:ext cx="958606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 smtClean="0">
                <a:solidFill>
                  <a:srgbClr val="000000"/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69424" y="6493227"/>
            <a:ext cx="3215824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42888" y="6466430"/>
            <a:ext cx="266700" cy="200313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1200" smtClean="0">
                <a:solidFill>
                  <a:srgbClr val="000000"/>
                </a:solidFill>
                <a:latin typeface="Calibri"/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98515"/>
      </p:ext>
    </p:extLst>
  </p:cSld>
  <p:clrMapOvr>
    <a:masterClrMapping/>
  </p:clrMapOvr>
  <p:transition>
    <p:wipe dir="r"/>
  </p:transition>
  <p:hf hdr="0" dt="0"/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3934">
          <p15:clr>
            <a:srgbClr val="FBAE40"/>
          </p15:clr>
        </p15:guide>
        <p15:guide id="4" orient="horz" pos="534">
          <p15:clr>
            <a:srgbClr val="FBAE40"/>
          </p15:clr>
        </p15:guide>
        <p15:guide id="5" orient="horz" pos="5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tex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 userDrawn="1">
            <p:custDataLst>
              <p:tags r:id="rId1"/>
            </p:custDataLst>
          </p:nvPr>
        </p:nvCxnSpPr>
        <p:spPr>
          <a:xfrm>
            <a:off x="0" y="745264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9060" y="36168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r>
              <a:rPr lang="en-US" sz="1100" dirty="0"/>
              <a:t>Reporting entity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9060" y="210564"/>
            <a:ext cx="2349942" cy="17323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1" baseline="0">
                <a:solidFill>
                  <a:schemeClr val="tx1"/>
                </a:solidFill>
              </a:defRPr>
            </a:lvl1pPr>
          </a:lstStyle>
          <a:p>
            <a:r>
              <a:rPr lang="en-US" sz="1100" dirty="0" err="1"/>
              <a:t>P&amp;L</a:t>
            </a:r>
            <a:r>
              <a:rPr lang="en-US" sz="1100" dirty="0"/>
              <a:t> detail per business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9060" y="385392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9060" y="559788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1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00776" y="5009571"/>
            <a:ext cx="3817122" cy="11613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60"/>
              </a:lnSpc>
              <a:spcBef>
                <a:spcPts val="0"/>
              </a:spcBef>
              <a:buNone/>
              <a:defRPr sz="1050" baseline="0"/>
            </a:lvl1pPr>
            <a:lvl2pPr marL="252000" indent="-126000">
              <a:lnSpc>
                <a:spcPts val="12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sz="950"/>
            </a:lvl2pPr>
            <a:lvl3pPr marL="360000" indent="-90000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850"/>
            </a:lvl3pPr>
            <a:lvl4pPr marL="486000" indent="-126000" algn="l" defTabSz="914400" rtl="0" eaLnBrk="1" latinLnBrk="0" hangingPunct="1">
              <a:lnSpc>
                <a:spcPts val="12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lang="de-DE" sz="8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90000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85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marL="0" lvl="0" indent="0">
              <a:lnSpc>
                <a:spcPts val="1260"/>
              </a:lnSpc>
              <a:spcBef>
                <a:spcPts val="0"/>
              </a:spcBef>
              <a:buNone/>
            </a:pPr>
            <a:r>
              <a:rPr lang="en-US" sz="1050" dirty="0">
                <a:solidFill>
                  <a:srgbClr val="000000"/>
                </a:solidFill>
              </a:rPr>
              <a:t>Click to edit Master text styles</a:t>
            </a:r>
          </a:p>
        </p:txBody>
      </p:sp>
      <p:sp>
        <p:nvSpPr>
          <p:cNvPr id="12" name="Titel 4"/>
          <p:cNvSpPr>
            <a:spLocks noGrp="1"/>
          </p:cNvSpPr>
          <p:nvPr>
            <p:ph type="title" hasCustomPrompt="1"/>
          </p:nvPr>
        </p:nvSpPr>
        <p:spPr>
          <a:xfrm>
            <a:off x="2658359" y="113166"/>
            <a:ext cx="6385628" cy="507375"/>
          </a:xfrm>
        </p:spPr>
        <p:txBody>
          <a:bodyPr/>
          <a:lstStyle>
            <a:lvl1pPr algn="l">
              <a:lnSpc>
                <a:spcPts val="1600"/>
              </a:lnSpc>
              <a:defRPr sz="1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544598" y="6493227"/>
            <a:ext cx="958606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 smtClean="0">
                <a:solidFill>
                  <a:srgbClr val="000000"/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69424" y="6493227"/>
            <a:ext cx="3215824" cy="1440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42888" y="6466430"/>
            <a:ext cx="266700" cy="200313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1200" smtClean="0">
                <a:solidFill>
                  <a:srgbClr val="000000"/>
                </a:solidFill>
                <a:latin typeface="Calibri"/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4830"/>
      </p:ext>
    </p:extLst>
  </p:cSld>
  <p:clrMapOvr>
    <a:masterClrMapping/>
  </p:clrMapOvr>
  <p:transition>
    <p:wipe dir="r"/>
  </p:transition>
  <p:hf hdr="0" dt="0"/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3934">
          <p15:clr>
            <a:srgbClr val="FBAE40"/>
          </p15:clr>
        </p15:guide>
        <p15:guide id="4" orient="horz" pos="534">
          <p15:clr>
            <a:srgbClr val="FBAE40"/>
          </p15:clr>
        </p15:guide>
        <p15:guide id="5" orient="horz" pos="5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982828"/>
      </p:ext>
    </p:extLst>
  </p:cSld>
  <p:clrMapOvr>
    <a:masterClrMapping/>
  </p:clrMapOvr>
  <p:transition>
    <p:wipe dir="r"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http://www.umontreal.ca/images/logo.gif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jpeg"/><Relationship Id="rId4" Type="http://schemas.openxmlformats.org/officeDocument/2006/relationships/image" Target="http://www.umontreal.ca/images/logo.gif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Box 5"/>
          <p:cNvSpPr txBox="1">
            <a:spLocks noChangeArrowheads="1"/>
          </p:cNvSpPr>
          <p:nvPr userDrawn="1"/>
        </p:nvSpPr>
        <p:spPr bwMode="auto">
          <a:xfrm>
            <a:off x="0" y="6597650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</a:rPr>
              <a:t>ES 2017</a:t>
            </a:r>
            <a:endParaRPr lang="en-CA" sz="1000" dirty="0">
              <a:solidFill>
                <a:srgbClr val="000000"/>
              </a:solidFill>
            </a:endParaRPr>
          </a:p>
        </p:txBody>
      </p:sp>
      <p:pic>
        <p:nvPicPr>
          <p:cNvPr id="5" name="Picture 4" descr="logo UdeM"/>
          <p:cNvPicPr>
            <a:picLocks noChangeAspect="1" noChangeArrowheads="1"/>
          </p:cNvPicPr>
          <p:nvPr userDrawn="1"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63" y="44624"/>
            <a:ext cx="658441" cy="25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8" descr="HSCM couleur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807241" cy="27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5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90" r:id="rId2"/>
    <p:sldLayoutId id="2147483791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92" r:id="rId9"/>
    <p:sldLayoutId id="2147483793" r:id="rId10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Box 5"/>
          <p:cNvSpPr txBox="1">
            <a:spLocks noChangeArrowheads="1"/>
          </p:cNvSpPr>
          <p:nvPr userDrawn="1"/>
        </p:nvSpPr>
        <p:spPr bwMode="auto">
          <a:xfrm>
            <a:off x="0" y="6597650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</a:rPr>
              <a:t>ES 2019</a:t>
            </a:r>
            <a:endParaRPr lang="en-CA" sz="1000" dirty="0">
              <a:solidFill>
                <a:srgbClr val="000000"/>
              </a:solidFill>
            </a:endParaRPr>
          </a:p>
        </p:txBody>
      </p:sp>
      <p:pic>
        <p:nvPicPr>
          <p:cNvPr id="5" name="Picture 4" descr="logo UdeM"/>
          <p:cNvPicPr>
            <a:picLocks noChangeAspect="1" noChangeArrowheads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63" y="44624"/>
            <a:ext cx="658441" cy="25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8" descr="HSCM couleur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807241" cy="27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3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8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9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5.mp4"/><Relationship Id="rId2" Type="http://schemas.microsoft.com/office/2007/relationships/media" Target="../media/media15.mp4"/><Relationship Id="rId1" Type="http://schemas.openxmlformats.org/officeDocument/2006/relationships/tags" Target="../tags/tag10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http://www.umontreal.ca/images/logo.gif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peg"/><Relationship Id="rId5" Type="http://schemas.openxmlformats.org/officeDocument/2006/relationships/hyperlink" Target="mailto:Xpertize@xpertize.com" TargetMode="External"/><Relationship Id="rId10" Type="http://schemas.openxmlformats.org/officeDocument/2006/relationships/image" Target="../media/image54.emf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 txBox="1">
            <a:spLocks noChangeArrowheads="1"/>
          </p:cNvSpPr>
          <p:nvPr/>
        </p:nvSpPr>
        <p:spPr bwMode="auto">
          <a:xfrm>
            <a:off x="404813" y="5353050"/>
            <a:ext cx="8382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FontTx/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pPr algn="ctr" eaLnBrk="0" fontAlgn="base" hangingPunct="0">
              <a:spcAft>
                <a:spcPct val="0"/>
              </a:spcAft>
              <a:buFontTx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Aft>
                <a:spcPct val="0"/>
              </a:spcAft>
              <a:buFontTx/>
              <a:buNone/>
            </a:pPr>
            <a:r>
              <a:rPr lang="en-US" sz="2200" dirty="0">
                <a:solidFill>
                  <a:srgbClr val="000000"/>
                </a:solidFill>
              </a:rPr>
              <a:t>Erick Schampaert, MD </a:t>
            </a:r>
          </a:p>
        </p:txBody>
      </p:sp>
      <p:pic>
        <p:nvPicPr>
          <p:cNvPr id="21509" name="Picture 8" descr="intro2HSC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6035675"/>
            <a:ext cx="2362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790188"/>
              </p:ext>
            </p:extLst>
          </p:nvPr>
        </p:nvGraphicFramePr>
        <p:xfrm>
          <a:off x="6605588" y="6035675"/>
          <a:ext cx="2425700" cy="57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Image" r:id="rId5" imgW="7548182" imgH="2096717" progId="Photoshop.Image.4">
                  <p:embed/>
                </p:oleObj>
              </mc:Choice>
              <mc:Fallback>
                <p:oleObj name="Image" r:id="rId5" imgW="7548182" imgH="2096717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5588" y="6035675"/>
                        <a:ext cx="2425700" cy="57666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BBB859B-BE88-4A24-8EC2-B872D3FBD69F}"/>
              </a:ext>
            </a:extLst>
          </p:cNvPr>
          <p:cNvSpPr txBox="1"/>
          <p:nvPr/>
        </p:nvSpPr>
        <p:spPr>
          <a:xfrm>
            <a:off x="591732" y="2874281"/>
            <a:ext cx="8006746" cy="206210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CA" sz="3200" b="1" dirty="0"/>
          </a:p>
          <a:p>
            <a:pPr algn="ctr"/>
            <a:r>
              <a:rPr lang="en-CA" sz="3200" b="1" dirty="0"/>
              <a:t>A Case of Multivessel – </a:t>
            </a:r>
            <a:r>
              <a:rPr lang="en-CA" sz="3200" b="1" dirty="0" err="1"/>
              <a:t>LM</a:t>
            </a:r>
            <a:r>
              <a:rPr lang="en-CA" sz="3200" b="1" dirty="0"/>
              <a:t> PCI …         or Not?</a:t>
            </a:r>
          </a:p>
          <a:p>
            <a:pPr algn="ctr"/>
            <a:endParaRPr lang="en-CA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9752B-E31F-450E-B341-17D905CC2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785" y="204000"/>
            <a:ext cx="2222640" cy="54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1D1C1-50AF-478F-AD32-147A487BD6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039" y="836613"/>
            <a:ext cx="6667921" cy="13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27903"/>
      </p:ext>
    </p:extLst>
  </p:cSld>
  <p:clrMapOvr>
    <a:masterClrMapping/>
  </p:clrMapOvr>
  <p:transition advTm="10609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4BA42E8-19BE-44F6-8039-0E7CCB1E7D03}"/>
              </a:ext>
            </a:extLst>
          </p:cNvPr>
          <p:cNvSpPr txBox="1">
            <a:spLocks/>
          </p:cNvSpPr>
          <p:nvPr/>
        </p:nvSpPr>
        <p:spPr>
          <a:xfrm>
            <a:off x="539552" y="1449388"/>
            <a:ext cx="7724772" cy="35433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/>
              <a:t>62 ♂</a:t>
            </a:r>
          </a:p>
          <a:p>
            <a:pPr marL="0" indent="0">
              <a:buFont typeface="Arial" pitchFamily="34" charset="0"/>
              <a:buNone/>
            </a:pPr>
            <a:endParaRPr lang="en-US" sz="1000" dirty="0"/>
          </a:p>
          <a:p>
            <a:pPr marL="0" indent="0">
              <a:buFont typeface="Arial" pitchFamily="34" charset="0"/>
              <a:buNone/>
            </a:pPr>
            <a:r>
              <a:rPr lang="en-US" sz="2000" dirty="0" err="1"/>
              <a:t>HLP</a:t>
            </a:r>
            <a:r>
              <a:rPr lang="en-US" sz="2000" dirty="0"/>
              <a:t>, </a:t>
            </a:r>
            <a:r>
              <a:rPr lang="en-US" sz="2000" dirty="0" err="1"/>
              <a:t>HTN</a:t>
            </a:r>
            <a:r>
              <a:rPr lang="en-US" sz="2000" dirty="0"/>
              <a:t>, Active Smoker</a:t>
            </a:r>
          </a:p>
          <a:p>
            <a:pPr marL="0" indent="0">
              <a:buNone/>
            </a:pPr>
            <a:r>
              <a:rPr lang="en-US" sz="2000" dirty="0"/>
              <a:t>2008: CMP, 38% </a:t>
            </a:r>
            <a:r>
              <a:rPr lang="en-US" sz="2000" dirty="0" err="1"/>
              <a:t>LVEF</a:t>
            </a:r>
            <a:r>
              <a:rPr lang="en-US" sz="2000" dirty="0"/>
              <a:t> post - Ant </a:t>
            </a:r>
            <a:r>
              <a:rPr lang="en-US" sz="2000" dirty="0" err="1"/>
              <a:t>STEMI</a:t>
            </a:r>
            <a:r>
              <a:rPr lang="en-US" sz="2000" dirty="0"/>
              <a:t>: CCS 0 on </a:t>
            </a:r>
            <a:r>
              <a:rPr lang="en-US" sz="2000" dirty="0" err="1"/>
              <a:t>OMT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r>
              <a:rPr lang="en-US" sz="2000" dirty="0"/>
              <a:t>2019/07/29: CP Arrest: CPR – AED: X 3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/>
              <a:t>	       ECG: Rapid </a:t>
            </a:r>
            <a:r>
              <a:rPr lang="en-US" sz="2000" dirty="0" err="1"/>
              <a:t>A.F</a:t>
            </a:r>
            <a:r>
              <a:rPr lang="en-US" sz="2000" dirty="0"/>
              <a:t>, no </a:t>
            </a:r>
            <a:r>
              <a:rPr lang="en-US" sz="2000" dirty="0" err="1"/>
              <a:t>STEMI</a:t>
            </a:r>
            <a:endParaRPr lang="en-US" sz="2000" dirty="0"/>
          </a:p>
          <a:p>
            <a:pPr marL="0" indent="0">
              <a:buFont typeface="Arial" pitchFamily="34" charset="0"/>
              <a:buNone/>
            </a:pPr>
            <a:r>
              <a:rPr lang="en-US" sz="2000" dirty="0"/>
              <a:t>	       Hemodynamically stable and neurologically intact</a:t>
            </a:r>
          </a:p>
          <a:p>
            <a:pPr marL="0" indent="0">
              <a:buNone/>
            </a:pPr>
            <a:r>
              <a:rPr lang="en-US" sz="2000" dirty="0"/>
              <a:t>	       </a:t>
            </a:r>
            <a:r>
              <a:rPr lang="en-US" sz="2000" dirty="0" err="1"/>
              <a:t>Tropo.I</a:t>
            </a:r>
            <a:r>
              <a:rPr lang="en-US" sz="2000" dirty="0"/>
              <a:t>: 0.43, Cr: 74, CBC: 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r>
              <a:rPr lang="en-US" sz="2000" dirty="0"/>
              <a:t>	       Coronary Angiogram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A574EC5-70BA-467B-A779-3849413FA2C0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Another Case of …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CC405-2D38-445F-8F49-31CA379A3E25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83019"/>
      </p:ext>
    </p:extLst>
  </p:cSld>
  <p:clrMapOvr>
    <a:masterClrMapping/>
  </p:clrMapOvr>
  <p:transition advTm="53103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Another Case of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pic>
        <p:nvPicPr>
          <p:cNvPr id="5" name="2019 07 31 Gabriele RAO CA Pre">
            <a:hlinkClick r:id="" action="ppaction://media"/>
            <a:extLst>
              <a:ext uri="{FF2B5EF4-FFF2-40B4-BE49-F238E27FC236}">
                <a16:creationId xmlns:a16="http://schemas.microsoft.com/office/drawing/2014/main" id="{A46AF953-D1AF-40FA-87B2-86328C5390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9" y="1314109"/>
            <a:ext cx="4877481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33332"/>
      </p:ext>
    </p:extLst>
  </p:cSld>
  <p:clrMapOvr>
    <a:masterClrMapping/>
  </p:clrMapOvr>
  <p:transition advTm="510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5"/>
        <p14:stopEvt time="5108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9 07 31 Gabriele RAO CR Pre">
            <a:hlinkClick r:id="" action="ppaction://media"/>
            <a:extLst>
              <a:ext uri="{FF2B5EF4-FFF2-40B4-BE49-F238E27FC236}">
                <a16:creationId xmlns:a16="http://schemas.microsoft.com/office/drawing/2014/main" id="{C5C038FA-890B-40FF-BF98-3AABFC1EE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9" y="1314109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Another Case of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89720"/>
      </p:ext>
    </p:extLst>
  </p:cSld>
  <p:clrMapOvr>
    <a:masterClrMapping/>
  </p:clrMapOvr>
  <p:transition advTm="391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3916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9 07 31 Gabriele LAO CR Pre">
            <a:hlinkClick r:id="" action="ppaction://media"/>
            <a:extLst>
              <a:ext uri="{FF2B5EF4-FFF2-40B4-BE49-F238E27FC236}">
                <a16:creationId xmlns:a16="http://schemas.microsoft.com/office/drawing/2014/main" id="{EE78279F-1A64-4761-BB86-79FA57913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9" y="1314108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Another Case of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1599"/>
      </p:ext>
    </p:extLst>
  </p:cSld>
  <p:clrMapOvr>
    <a:masterClrMapping/>
  </p:clrMapOvr>
  <p:transition advTm="278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2789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9 07 31 Gabriele LAO CA Pre">
            <a:hlinkClick r:id="" action="ppaction://media"/>
            <a:extLst>
              <a:ext uri="{FF2B5EF4-FFF2-40B4-BE49-F238E27FC236}">
                <a16:creationId xmlns:a16="http://schemas.microsoft.com/office/drawing/2014/main" id="{DFE34957-F330-4869-8163-98AB478DB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8" y="1314109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Another Case of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06865"/>
      </p:ext>
    </p:extLst>
  </p:cSld>
  <p:clrMapOvr>
    <a:masterClrMapping/>
  </p:clrMapOvr>
  <p:transition advTm="606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layEvt time="3376" objId="2"/>
        <p14:stopEvt time="6067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9 07 31 Gabriele RCA pre">
            <a:hlinkClick r:id="" action="ppaction://media"/>
            <a:extLst>
              <a:ext uri="{FF2B5EF4-FFF2-40B4-BE49-F238E27FC236}">
                <a16:creationId xmlns:a16="http://schemas.microsoft.com/office/drawing/2014/main" id="{80169C7A-849D-4A2B-937F-FF69956E4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9" y="1314108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Another Case of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5863"/>
      </p:ext>
    </p:extLst>
  </p:cSld>
  <p:clrMapOvr>
    <a:masterClrMapping/>
  </p:clrMapOvr>
  <p:transition advTm="287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878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A4C6B08-F5C4-4764-AF39-6A9D2FF387EE}"/>
              </a:ext>
            </a:extLst>
          </p:cNvPr>
          <p:cNvSpPr txBox="1">
            <a:spLocks/>
          </p:cNvSpPr>
          <p:nvPr/>
        </p:nvSpPr>
        <p:spPr>
          <a:xfrm>
            <a:off x="1453947" y="1449388"/>
            <a:ext cx="6244706" cy="35433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/>
              <a:t>62 ♂</a:t>
            </a:r>
          </a:p>
          <a:p>
            <a:pPr marL="0" indent="0">
              <a:buFont typeface="Arial" pitchFamily="34" charset="0"/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dirty="0"/>
              <a:t>Coronary </a:t>
            </a:r>
            <a:r>
              <a:rPr lang="en-US" sz="2000" dirty="0" err="1"/>
              <a:t>Angio</a:t>
            </a:r>
            <a:r>
              <a:rPr lang="en-US" sz="2000" dirty="0"/>
              <a:t>:</a:t>
            </a:r>
          </a:p>
          <a:p>
            <a:pPr lvl="1" indent="-342900"/>
            <a:r>
              <a:rPr lang="en-US" sz="2000" dirty="0"/>
              <a:t>Severe distal </a:t>
            </a:r>
            <a:r>
              <a:rPr lang="en-US" sz="2000" dirty="0" err="1"/>
              <a:t>LM</a:t>
            </a:r>
            <a:r>
              <a:rPr lang="en-US" sz="2000" dirty="0"/>
              <a:t> – ostial LAD – ostial </a:t>
            </a:r>
            <a:r>
              <a:rPr lang="en-US" sz="2000" dirty="0" err="1"/>
              <a:t>LCX</a:t>
            </a:r>
            <a:endParaRPr lang="en-US" sz="2000" dirty="0"/>
          </a:p>
          <a:p>
            <a:pPr lvl="1" indent="-342900"/>
            <a:r>
              <a:rPr lang="en-US" sz="2000" dirty="0"/>
              <a:t>Complex </a:t>
            </a:r>
            <a:r>
              <a:rPr lang="en-US" sz="2000" dirty="0" err="1"/>
              <a:t>LCX</a:t>
            </a:r>
            <a:r>
              <a:rPr lang="en-US" sz="2000" dirty="0"/>
              <a:t> – </a:t>
            </a:r>
            <a:r>
              <a:rPr lang="en-US" sz="2000" dirty="0" err="1"/>
              <a:t>OM1</a:t>
            </a:r>
            <a:r>
              <a:rPr lang="en-US" sz="2000" dirty="0"/>
              <a:t> – </a:t>
            </a:r>
            <a:r>
              <a:rPr lang="en-US" sz="2000" dirty="0" err="1"/>
              <a:t>OM2</a:t>
            </a:r>
            <a:r>
              <a:rPr lang="en-US" sz="2000" dirty="0"/>
              <a:t> Bifurcation</a:t>
            </a:r>
          </a:p>
          <a:p>
            <a:pPr lvl="1" indent="-342900"/>
            <a:r>
              <a:rPr lang="en-US" sz="2000" dirty="0"/>
              <a:t>Significant distal RCA</a:t>
            </a:r>
          </a:p>
          <a:p>
            <a:pPr marL="400050" lvl="1" indent="0"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r>
              <a:rPr lang="en-US" sz="2000" dirty="0" err="1"/>
              <a:t>LVEF</a:t>
            </a:r>
            <a:r>
              <a:rPr lang="en-US" sz="2000" dirty="0"/>
              <a:t>: 33%, Ant. </a:t>
            </a:r>
            <a:r>
              <a:rPr lang="en-US" sz="2000" dirty="0" err="1"/>
              <a:t>Akinesis</a:t>
            </a:r>
            <a:r>
              <a:rPr lang="en-US" sz="2000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r>
              <a:rPr lang="en-US" sz="2000" dirty="0"/>
              <a:t>A.F.: </a:t>
            </a:r>
            <a:r>
              <a:rPr lang="en-US" sz="2000" b="1" dirty="0" err="1"/>
              <a:t>CH</a:t>
            </a:r>
            <a:r>
              <a:rPr lang="en-US" sz="2000" dirty="0" err="1"/>
              <a:t>ADS</a:t>
            </a:r>
            <a:r>
              <a:rPr lang="en-US" sz="2000" baseline="-25000" dirty="0" err="1"/>
              <a:t>2</a:t>
            </a:r>
            <a:r>
              <a:rPr lang="en-US" sz="2000" baseline="-25000" dirty="0"/>
              <a:t> </a:t>
            </a:r>
            <a:r>
              <a:rPr lang="en-US" sz="2000" dirty="0"/>
              <a:t>: 1-2/6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3156006"/>
      </p:ext>
    </p:extLst>
  </p:cSld>
  <p:clrMapOvr>
    <a:masterClrMapping/>
  </p:clrMapOvr>
  <p:transition advTm="3272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A4C6B08-F5C4-4764-AF39-6A9D2FF387EE}"/>
              </a:ext>
            </a:extLst>
          </p:cNvPr>
          <p:cNvSpPr txBox="1">
            <a:spLocks/>
          </p:cNvSpPr>
          <p:nvPr/>
        </p:nvSpPr>
        <p:spPr>
          <a:xfrm>
            <a:off x="539552" y="1449388"/>
            <a:ext cx="7419884" cy="35433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800" dirty="0"/>
          </a:p>
          <a:p>
            <a:pPr marL="0" indent="0" algn="ctr">
              <a:buFont typeface="Arial" pitchFamily="34" charset="0"/>
              <a:buNone/>
            </a:pPr>
            <a:endParaRPr lang="en-US" sz="2800" dirty="0"/>
          </a:p>
          <a:p>
            <a:pPr marL="0" indent="0" algn="ctr">
              <a:buFont typeface="Arial" pitchFamily="34" charset="0"/>
              <a:buNone/>
            </a:pPr>
            <a:r>
              <a:rPr lang="en-US" sz="2800" dirty="0"/>
              <a:t>Next?</a:t>
            </a: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6005568"/>
      </p:ext>
    </p:extLst>
  </p:cSld>
  <p:clrMapOvr>
    <a:masterClrMapping/>
  </p:clrMapOvr>
  <p:transition advTm="1712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A4C6B08-F5C4-4764-AF39-6A9D2FF387EE}"/>
              </a:ext>
            </a:extLst>
          </p:cNvPr>
          <p:cNvSpPr txBox="1">
            <a:spLocks/>
          </p:cNvSpPr>
          <p:nvPr/>
        </p:nvSpPr>
        <p:spPr>
          <a:xfrm>
            <a:off x="539552" y="1449388"/>
            <a:ext cx="7419884" cy="35433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/>
              <a:t>SYNTAX Score: 31 </a:t>
            </a: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B1630-E529-4989-9915-1CB443FC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53" y="1844675"/>
            <a:ext cx="4078801" cy="405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22EAB-9E08-4A66-9ABC-881CB1067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109" y="1806618"/>
            <a:ext cx="3523638" cy="1561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3273A2-3837-4944-BA21-C5FE8C079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041" y="3738462"/>
            <a:ext cx="3541774" cy="207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746"/>
      </p:ext>
    </p:extLst>
  </p:cSld>
  <p:clrMapOvr>
    <a:masterClrMapping/>
  </p:clrMapOvr>
  <p:transition advTm="363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A4C6B08-F5C4-4764-AF39-6A9D2FF387EE}"/>
              </a:ext>
            </a:extLst>
          </p:cNvPr>
          <p:cNvSpPr txBox="1">
            <a:spLocks/>
          </p:cNvSpPr>
          <p:nvPr/>
        </p:nvSpPr>
        <p:spPr>
          <a:xfrm>
            <a:off x="862058" y="1235256"/>
            <a:ext cx="7419884" cy="35433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800" dirty="0"/>
          </a:p>
          <a:p>
            <a:pPr marL="0" indent="0" algn="ctr">
              <a:buFont typeface="Arial" pitchFamily="34" charset="0"/>
              <a:buNone/>
            </a:pPr>
            <a:endParaRPr lang="en-US" sz="2800" dirty="0"/>
          </a:p>
          <a:p>
            <a:pPr marL="0" indent="0" algn="ctr">
              <a:buFont typeface="Arial" pitchFamily="34" charset="0"/>
              <a:buNone/>
            </a:pPr>
            <a:r>
              <a:rPr lang="en-US" sz="2800" dirty="0"/>
              <a:t>Pt Requested PCI:</a:t>
            </a:r>
          </a:p>
          <a:p>
            <a:pPr marL="0" indent="0" algn="ctr">
              <a:buFont typeface="Arial" pitchFamily="34" charset="0"/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By </a:t>
            </a:r>
            <a:r>
              <a:rPr lang="en-US" sz="2800" dirty="0" err="1"/>
              <a:t>Angio</a:t>
            </a:r>
            <a:r>
              <a:rPr lang="en-US" sz="2800" dirty="0"/>
              <a:t>, Dilate What?</a:t>
            </a:r>
          </a:p>
          <a:p>
            <a:pPr marL="0" indent="0" algn="ctr">
              <a:buFont typeface="Arial" pitchFamily="34" charset="0"/>
              <a:buNone/>
            </a:pPr>
            <a:endParaRPr lang="en-US" sz="2800" dirty="0"/>
          </a:p>
          <a:p>
            <a:pPr marL="857250" lvl="1" indent="912813">
              <a:buFont typeface="+mj-lt"/>
              <a:buAutoNum type="arabicPeriod"/>
            </a:pPr>
            <a:r>
              <a:rPr lang="en-US" sz="2000" dirty="0"/>
              <a:t>Complex </a:t>
            </a:r>
            <a:r>
              <a:rPr lang="en-US" sz="2000" dirty="0" err="1"/>
              <a:t>LCX</a:t>
            </a:r>
            <a:r>
              <a:rPr lang="en-US" sz="2000" dirty="0"/>
              <a:t> – </a:t>
            </a:r>
            <a:r>
              <a:rPr lang="en-US" sz="2000" dirty="0" err="1"/>
              <a:t>OM1</a:t>
            </a:r>
            <a:r>
              <a:rPr lang="en-US" sz="2000" dirty="0"/>
              <a:t> – </a:t>
            </a:r>
            <a:r>
              <a:rPr lang="en-US" sz="2000" dirty="0" err="1"/>
              <a:t>OM2</a:t>
            </a:r>
            <a:r>
              <a:rPr lang="en-US" sz="2000" dirty="0"/>
              <a:t> Bifurcation</a:t>
            </a:r>
          </a:p>
          <a:p>
            <a:pPr marL="857250" lvl="1" indent="912813">
              <a:buFont typeface="+mj-lt"/>
              <a:buAutoNum type="arabicPeriod"/>
            </a:pPr>
            <a:r>
              <a:rPr lang="en-US" sz="2000" dirty="0"/>
              <a:t>Severe distal </a:t>
            </a:r>
            <a:r>
              <a:rPr lang="en-US" sz="2000" dirty="0" err="1"/>
              <a:t>LM</a:t>
            </a:r>
            <a:r>
              <a:rPr lang="en-US" sz="2000" dirty="0"/>
              <a:t> – ostial LAD – ostial </a:t>
            </a:r>
            <a:r>
              <a:rPr lang="en-US" sz="2000" dirty="0" err="1"/>
              <a:t>LCX</a:t>
            </a:r>
            <a:endParaRPr lang="en-US" sz="2000" dirty="0"/>
          </a:p>
          <a:p>
            <a:pPr marL="857250" lvl="1" indent="912813">
              <a:buFont typeface="+mj-lt"/>
              <a:buAutoNum type="arabicPeriod"/>
            </a:pPr>
            <a:r>
              <a:rPr lang="en-US" sz="2000" dirty="0"/>
              <a:t>Significant distal RCA</a:t>
            </a:r>
          </a:p>
          <a:p>
            <a:pPr marL="0" indent="0" algn="ctr">
              <a:buFont typeface="Arial" pitchFamily="34" charset="0"/>
              <a:buNone/>
            </a:pPr>
            <a:endParaRPr lang="en-US" sz="28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7211892"/>
      </p:ext>
    </p:extLst>
  </p:cSld>
  <p:clrMapOvr>
    <a:masterClrMapping/>
  </p:clrMapOvr>
  <p:transition advTm="9809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ChangeArrowheads="1"/>
          </p:cNvSpPr>
          <p:nvPr/>
        </p:nvSpPr>
        <p:spPr bwMode="auto">
          <a:xfrm>
            <a:off x="2484438" y="292100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400" b="1">
                <a:solidFill>
                  <a:srgbClr val="000000"/>
                </a:solidFill>
              </a:rPr>
              <a:t>Disclosure statement</a:t>
            </a:r>
          </a:p>
        </p:txBody>
      </p:sp>
      <p:graphicFrame>
        <p:nvGraphicFramePr>
          <p:cNvPr id="7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48733"/>
              </p:ext>
            </p:extLst>
          </p:nvPr>
        </p:nvGraphicFramePr>
        <p:xfrm>
          <a:off x="641885" y="2299584"/>
          <a:ext cx="7848872" cy="3145024"/>
        </p:xfrm>
        <a:graphic>
          <a:graphicData uri="http://schemas.openxmlformats.org/drawingml/2006/table">
            <a:tbl>
              <a:tblPr/>
              <a:tblGrid>
                <a:gridCol w="3705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24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 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  Type of Relationship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114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Organization Name </a:t>
                      </a:r>
                    </a:p>
                  </a:txBody>
                  <a:tcPr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114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Modest</a:t>
                      </a:r>
                      <a:b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</a:b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(less than $10K) </a:t>
                      </a: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11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Significant</a:t>
                      </a:r>
                      <a:b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</a:b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(greater than $10K) </a:t>
                      </a: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11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A - Consulting Fees/Honoraria 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Abbott Vascular, AstraZeneca,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Bayer, Boston Scientific, Medtronic,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Servier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Philips </a:t>
                      </a: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B - Officer, Director, Or In Any Other Fiduciary Role </a:t>
                      </a: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C – Clinical Trials 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Abbott Vascular</a:t>
                      </a: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D - Ownership/Partnership/Principal</a:t>
                      </a: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E - Intellectual Property Rights </a:t>
                      </a: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F - Other Financial Benefit : Educational Grants for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oronary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P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hysiology and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I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maging Symposium: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charset="0"/>
                        </a:rPr>
                        <a:t>CPI</a:t>
                      </a: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Abbott Vascular, Boston Scientific,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Opsens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, Philips</a:t>
                      </a:r>
                    </a:p>
                  </a:txBody>
                  <a:tcPr marT="45688" marB="4568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597" name="Text Box 83"/>
          <p:cNvSpPr txBox="1">
            <a:spLocks noChangeArrowheads="1"/>
          </p:cNvSpPr>
          <p:nvPr/>
        </p:nvSpPr>
        <p:spPr bwMode="auto">
          <a:xfrm>
            <a:off x="1227138" y="1600002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I, Erick Schampaert, have </a:t>
            </a:r>
            <a:r>
              <a:rPr lang="en-US" sz="1200" b="1" dirty="0">
                <a:solidFill>
                  <a:srgbClr val="000000"/>
                </a:solidFill>
                <a:ea typeface="MS PGothic" panose="020B0600070205080204" pitchFamily="34" charset="-128"/>
              </a:rPr>
              <a:t>had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 an affiliation (financial or otherwise) with a commercial organization that may have a direct or indirect connection to the content of my presentation.  Details below.</a:t>
            </a:r>
          </a:p>
        </p:txBody>
      </p:sp>
      <p:sp>
        <p:nvSpPr>
          <p:cNvPr id="23598" name="Rectangle 163"/>
          <p:cNvSpPr>
            <a:spLocks noChangeArrowheads="1"/>
          </p:cNvSpPr>
          <p:nvPr/>
        </p:nvSpPr>
        <p:spPr bwMode="auto">
          <a:xfrm>
            <a:off x="1070978" y="1685697"/>
            <a:ext cx="152400" cy="14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23606" name="TextBox 13"/>
          <p:cNvSpPr txBox="1">
            <a:spLocks noChangeArrowheads="1"/>
          </p:cNvSpPr>
          <p:nvPr/>
        </p:nvSpPr>
        <p:spPr bwMode="auto">
          <a:xfrm>
            <a:off x="827585" y="1319945"/>
            <a:ext cx="1987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Within the past  two years:</a:t>
            </a:r>
          </a:p>
        </p:txBody>
      </p:sp>
      <p:pic>
        <p:nvPicPr>
          <p:cNvPr id="236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738"/>
            <a:ext cx="827584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08912" y="44624"/>
            <a:ext cx="899592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1052736"/>
            <a:ext cx="8640960" cy="52565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Tm="1794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pic>
        <p:nvPicPr>
          <p:cNvPr id="2" name="2019 07 31 Gabriele RAO CR with iFR in LAD and Saline">
            <a:hlinkClick r:id="" action="ppaction://media"/>
            <a:extLst>
              <a:ext uri="{FF2B5EF4-FFF2-40B4-BE49-F238E27FC236}">
                <a16:creationId xmlns:a16="http://schemas.microsoft.com/office/drawing/2014/main" id="{33736925-B645-4640-8066-2A93838A46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259" y="1334239"/>
            <a:ext cx="4877481" cy="4877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EAC03-E2AB-4AD1-9FAA-7CA49E20EAE5}"/>
              </a:ext>
            </a:extLst>
          </p:cNvPr>
          <p:cNvSpPr txBox="1"/>
          <p:nvPr/>
        </p:nvSpPr>
        <p:spPr>
          <a:xfrm>
            <a:off x="542360" y="1334237"/>
            <a:ext cx="10567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LAD iFR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EA57B-0B9D-4DBF-B86E-1D692EDAC28A}"/>
              </a:ext>
            </a:extLst>
          </p:cNvPr>
          <p:cNvSpPr txBox="1"/>
          <p:nvPr/>
        </p:nvSpPr>
        <p:spPr>
          <a:xfrm>
            <a:off x="539552" y="1764429"/>
            <a:ext cx="112723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iFR=0.88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680151"/>
      </p:ext>
    </p:extLst>
  </p:cSld>
  <p:clrMapOvr>
    <a:masterClrMapping/>
  </p:clrMapOvr>
  <p:transition advTm="2865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  <p:extLst>
    <p:ext uri="{E180D4A7-C9FB-4DFB-919C-405C955672EB}">
      <p14:showEvtLst xmlns:p14="http://schemas.microsoft.com/office/powerpoint/2010/main">
        <p14:playEvt time="2" objId="2"/>
        <p14:playEvt time="9095" objId="2"/>
        <p14:playEvt time="18163" objId="2"/>
        <p14:playEvt time="27189" objId="2"/>
        <p14:stopEvt time="28657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9 07 31 Gabriele RAO CR with iFR in LAD after PULLBACK for CoRegistration">
            <a:hlinkClick r:id="" action="ppaction://media"/>
            <a:extLst>
              <a:ext uri="{FF2B5EF4-FFF2-40B4-BE49-F238E27FC236}">
                <a16:creationId xmlns:a16="http://schemas.microsoft.com/office/drawing/2014/main" id="{35189693-F33F-46BE-A94E-43E93CADA3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9" y="1334239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22762"/>
      </p:ext>
    </p:extLst>
  </p:cSld>
  <p:clrMapOvr>
    <a:masterClrMapping/>
  </p:clrMapOvr>
  <p:transition advTm="904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playEvt time="3367" objId="3"/>
        <p14:playEvt time="6750" objId="3"/>
        <p14:stopEvt time="9041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75AA5-FB44-4F39-BDFF-E55371360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56" y="1766455"/>
            <a:ext cx="5709887" cy="4567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E3513-5C24-404D-B94E-DED770677D25}"/>
              </a:ext>
            </a:extLst>
          </p:cNvPr>
          <p:cNvSpPr txBox="1"/>
          <p:nvPr/>
        </p:nvSpPr>
        <p:spPr>
          <a:xfrm>
            <a:off x="2823879" y="1264722"/>
            <a:ext cx="349624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LAD iFR with Co-Registration</a:t>
            </a:r>
          </a:p>
        </p:txBody>
      </p:sp>
    </p:spTree>
    <p:extLst>
      <p:ext uri="{BB962C8B-B14F-4D97-AF65-F5344CB8AC3E}">
        <p14:creationId xmlns:p14="http://schemas.microsoft.com/office/powerpoint/2010/main" val="2335707709"/>
      </p:ext>
    </p:extLst>
  </p:cSld>
  <p:clrMapOvr>
    <a:masterClrMapping/>
  </p:clrMapOvr>
  <p:transition advTm="11303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9 07 31 Gabriele LAO CA with iFR in LCX OM2 and Saline">
            <a:hlinkClick r:id="" action="ppaction://media"/>
            <a:extLst>
              <a:ext uri="{FF2B5EF4-FFF2-40B4-BE49-F238E27FC236}">
                <a16:creationId xmlns:a16="http://schemas.microsoft.com/office/drawing/2014/main" id="{85DD4893-0C95-4129-900E-5E18F41306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259" y="1334239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8CFB8-9ACB-4024-8007-797AB26DBCF1}"/>
              </a:ext>
            </a:extLst>
          </p:cNvPr>
          <p:cNvSpPr txBox="1"/>
          <p:nvPr/>
        </p:nvSpPr>
        <p:spPr>
          <a:xfrm>
            <a:off x="542360" y="1334237"/>
            <a:ext cx="10567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LCX</a:t>
            </a:r>
            <a:r>
              <a:rPr lang="en-US" dirty="0"/>
              <a:t> iFR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72A55-CBA1-44D1-BB5F-A11082DF9A34}"/>
              </a:ext>
            </a:extLst>
          </p:cNvPr>
          <p:cNvSpPr txBox="1"/>
          <p:nvPr/>
        </p:nvSpPr>
        <p:spPr>
          <a:xfrm>
            <a:off x="539552" y="1764429"/>
            <a:ext cx="112723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iFR=0.87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546137"/>
      </p:ext>
    </p:extLst>
  </p:cSld>
  <p:clrMapOvr>
    <a:masterClrMapping/>
  </p:clrMapOvr>
  <p:transition advTm="2148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  <p:extLst>
    <p:ext uri="{E180D4A7-C9FB-4DFB-919C-405C955672EB}">
      <p14:showEvtLst xmlns:p14="http://schemas.microsoft.com/office/powerpoint/2010/main">
        <p14:playEvt time="1" objId="2"/>
        <p14:playEvt time="7655" objId="2"/>
        <p14:playEvt time="15315" objId="2"/>
        <p14:stopEvt time="21489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9 07 31 Gabriele LAO CA with iFR in LCX OM2 after PULLBACK for CoRegistration">
            <a:hlinkClick r:id="" action="ppaction://media"/>
            <a:extLst>
              <a:ext uri="{FF2B5EF4-FFF2-40B4-BE49-F238E27FC236}">
                <a16:creationId xmlns:a16="http://schemas.microsoft.com/office/drawing/2014/main" id="{7C0132EB-7E98-443E-866A-8CD9B29315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9" y="1334239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14207"/>
      </p:ext>
    </p:extLst>
  </p:cSld>
  <p:clrMapOvr>
    <a:masterClrMapping/>
  </p:clrMapOvr>
  <p:transition advTm="748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" objId="3"/>
        <p14:playEvt time="2903" objId="3"/>
        <p14:playEvt time="5726" objId="3"/>
        <p14:stopEvt time="7488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90512-32FB-421C-A326-76970D54F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689608"/>
            <a:ext cx="5730240" cy="4584192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Multivessel – </a:t>
            </a:r>
            <a:r>
              <a:rPr lang="en-US" kern="0" dirty="0" err="1"/>
              <a:t>LM</a:t>
            </a:r>
            <a:r>
              <a:rPr lang="en-US" kern="0" dirty="0"/>
              <a:t>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A19600-7290-424E-B136-ED3E1F096A00}"/>
              </a:ext>
            </a:extLst>
          </p:cNvPr>
          <p:cNvSpPr/>
          <p:nvPr/>
        </p:nvSpPr>
        <p:spPr>
          <a:xfrm>
            <a:off x="6823364" y="3879273"/>
            <a:ext cx="450719" cy="588371"/>
          </a:xfrm>
          <a:prstGeom prst="rect">
            <a:avLst/>
          </a:prstGeom>
          <a:solidFill>
            <a:srgbClr val="BBE0E3">
              <a:alpha val="50196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812BEF-9A41-4438-BEC7-40A8675B0E1C}"/>
              </a:ext>
            </a:extLst>
          </p:cNvPr>
          <p:cNvSpPr txBox="1"/>
          <p:nvPr/>
        </p:nvSpPr>
        <p:spPr>
          <a:xfrm>
            <a:off x="2823879" y="1264722"/>
            <a:ext cx="349624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LCX</a:t>
            </a:r>
            <a:r>
              <a:rPr lang="en-US" dirty="0"/>
              <a:t> iFR with Co-Registration</a:t>
            </a:r>
          </a:p>
        </p:txBody>
      </p:sp>
    </p:spTree>
    <p:extLst>
      <p:ext uri="{BB962C8B-B14F-4D97-AF65-F5344CB8AC3E}">
        <p14:creationId xmlns:p14="http://schemas.microsoft.com/office/powerpoint/2010/main" val="4051130674"/>
      </p:ext>
    </p:extLst>
  </p:cSld>
  <p:clrMapOvr>
    <a:masterClrMapping/>
  </p:clrMapOvr>
  <p:transition advTm="24327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9 07 31 Gabriele RAO CA Final">
            <a:hlinkClick r:id="" action="ppaction://media"/>
            <a:extLst>
              <a:ext uri="{FF2B5EF4-FFF2-40B4-BE49-F238E27FC236}">
                <a16:creationId xmlns:a16="http://schemas.microsoft.com/office/drawing/2014/main" id="{0A6054ED-D86B-4EDB-B032-C133C68302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259" y="1334238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Simple </a:t>
            </a:r>
            <a:r>
              <a:rPr lang="en-US" kern="0" dirty="0" err="1"/>
              <a:t>LM</a:t>
            </a:r>
            <a:r>
              <a:rPr lang="en-US" kern="0" dirty="0"/>
              <a:t> PCI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14F2B-2FEB-4708-89F6-E8678D9777B2}"/>
              </a:ext>
            </a:extLst>
          </p:cNvPr>
          <p:cNvSpPr txBox="1"/>
          <p:nvPr/>
        </p:nvSpPr>
        <p:spPr>
          <a:xfrm>
            <a:off x="597310" y="1334238"/>
            <a:ext cx="1377300" cy="31393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TAP LAD: </a:t>
            </a:r>
          </a:p>
          <a:p>
            <a:r>
              <a:rPr lang="en-US" dirty="0"/>
              <a:t>DES 3.5-12</a:t>
            </a:r>
          </a:p>
          <a:p>
            <a:endParaRPr lang="en-US" dirty="0"/>
          </a:p>
          <a:p>
            <a:r>
              <a:rPr lang="en-US" dirty="0" err="1"/>
              <a:t>LCX-LM</a:t>
            </a:r>
            <a:r>
              <a:rPr lang="en-US" dirty="0"/>
              <a:t>:</a:t>
            </a:r>
          </a:p>
          <a:p>
            <a:r>
              <a:rPr lang="en-US" dirty="0"/>
              <a:t>DES 4.0-15</a:t>
            </a:r>
          </a:p>
          <a:p>
            <a:endParaRPr lang="en-US" dirty="0"/>
          </a:p>
          <a:p>
            <a:r>
              <a:rPr lang="en-US" dirty="0"/>
              <a:t>Kissing:</a:t>
            </a:r>
          </a:p>
          <a:p>
            <a:r>
              <a:rPr lang="en-US" dirty="0"/>
              <a:t>LAD: 3.5</a:t>
            </a:r>
          </a:p>
          <a:p>
            <a:r>
              <a:rPr lang="en-US" dirty="0" err="1"/>
              <a:t>LCX</a:t>
            </a:r>
            <a:r>
              <a:rPr lang="en-US" dirty="0"/>
              <a:t>: 4.5</a:t>
            </a:r>
          </a:p>
          <a:p>
            <a:endParaRPr lang="en-US" dirty="0"/>
          </a:p>
          <a:p>
            <a:r>
              <a:rPr lang="en-US" dirty="0"/>
              <a:t>POT: 5.0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0087709"/>
      </p:ext>
    </p:extLst>
  </p:cSld>
  <p:clrMapOvr>
    <a:masterClrMapping/>
  </p:clrMapOvr>
  <p:transition advTm="3403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81" objId="2"/>
        <p14:stopEvt time="34036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9 07 31 Gabriele RAO CR Final">
            <a:hlinkClick r:id="" action="ppaction://media"/>
            <a:extLst>
              <a:ext uri="{FF2B5EF4-FFF2-40B4-BE49-F238E27FC236}">
                <a16:creationId xmlns:a16="http://schemas.microsoft.com/office/drawing/2014/main" id="{76F3FA31-509B-4A86-828D-3352FF500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9" y="1334238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Simple </a:t>
            </a:r>
            <a:r>
              <a:rPr lang="en-US" kern="0" dirty="0" err="1"/>
              <a:t>LM</a:t>
            </a:r>
            <a:r>
              <a:rPr lang="en-US" kern="0"/>
              <a:t> PCI …</a:t>
            </a:r>
            <a:endParaRPr lang="en-US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2E757-EAD3-42C8-BE83-97CB1B771119}"/>
              </a:ext>
            </a:extLst>
          </p:cNvPr>
          <p:cNvSpPr txBox="1"/>
          <p:nvPr/>
        </p:nvSpPr>
        <p:spPr>
          <a:xfrm>
            <a:off x="597310" y="1334238"/>
            <a:ext cx="1377300" cy="31393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TAP LAD: </a:t>
            </a:r>
          </a:p>
          <a:p>
            <a:r>
              <a:rPr lang="en-US" dirty="0"/>
              <a:t>DES 3.5-12</a:t>
            </a:r>
          </a:p>
          <a:p>
            <a:endParaRPr lang="en-US" dirty="0"/>
          </a:p>
          <a:p>
            <a:r>
              <a:rPr lang="en-US" dirty="0" err="1"/>
              <a:t>LCX-LM</a:t>
            </a:r>
            <a:r>
              <a:rPr lang="en-US" dirty="0"/>
              <a:t>:</a:t>
            </a:r>
          </a:p>
          <a:p>
            <a:r>
              <a:rPr lang="en-US" dirty="0"/>
              <a:t>DES 4.0-15</a:t>
            </a:r>
          </a:p>
          <a:p>
            <a:endParaRPr lang="en-US" dirty="0"/>
          </a:p>
          <a:p>
            <a:r>
              <a:rPr lang="en-US" dirty="0"/>
              <a:t>Kissing:</a:t>
            </a:r>
          </a:p>
          <a:p>
            <a:r>
              <a:rPr lang="en-US" dirty="0"/>
              <a:t>LAD: 3.5</a:t>
            </a:r>
          </a:p>
          <a:p>
            <a:r>
              <a:rPr lang="en-US" dirty="0" err="1"/>
              <a:t>LCX</a:t>
            </a:r>
            <a:r>
              <a:rPr lang="en-US" dirty="0"/>
              <a:t>: 4.5</a:t>
            </a:r>
          </a:p>
          <a:p>
            <a:endParaRPr lang="en-US" dirty="0"/>
          </a:p>
          <a:p>
            <a:r>
              <a:rPr lang="en-US" dirty="0"/>
              <a:t>POT: 5.0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5088099"/>
      </p:ext>
    </p:extLst>
  </p:cSld>
  <p:clrMapOvr>
    <a:masterClrMapping/>
  </p:clrMapOvr>
  <p:transition advTm="32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3247" objId="3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9 07 31 Gabriele LAO CA Final">
            <a:hlinkClick r:id="" action="ppaction://media"/>
            <a:extLst>
              <a:ext uri="{FF2B5EF4-FFF2-40B4-BE49-F238E27FC236}">
                <a16:creationId xmlns:a16="http://schemas.microsoft.com/office/drawing/2014/main" id="{D93D62F6-F24E-46A1-BF8F-34C774DDF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59" y="1334237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Simple </a:t>
            </a:r>
            <a:r>
              <a:rPr lang="en-US" kern="0" dirty="0" err="1"/>
              <a:t>LM</a:t>
            </a:r>
            <a:r>
              <a:rPr lang="en-US" kern="0"/>
              <a:t> PCI …</a:t>
            </a:r>
            <a:endParaRPr lang="en-US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3B432-BA2F-486E-821A-EF9136506159}"/>
              </a:ext>
            </a:extLst>
          </p:cNvPr>
          <p:cNvSpPr txBox="1"/>
          <p:nvPr/>
        </p:nvSpPr>
        <p:spPr>
          <a:xfrm>
            <a:off x="597310" y="1334238"/>
            <a:ext cx="1377300" cy="313932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TAP LAD: </a:t>
            </a:r>
          </a:p>
          <a:p>
            <a:r>
              <a:rPr lang="en-US" dirty="0"/>
              <a:t>DES 3.5-12</a:t>
            </a:r>
          </a:p>
          <a:p>
            <a:endParaRPr lang="en-US" dirty="0"/>
          </a:p>
          <a:p>
            <a:r>
              <a:rPr lang="en-US" dirty="0" err="1"/>
              <a:t>LCX-LM</a:t>
            </a:r>
            <a:r>
              <a:rPr lang="en-US" dirty="0"/>
              <a:t>:</a:t>
            </a:r>
          </a:p>
          <a:p>
            <a:r>
              <a:rPr lang="en-US" dirty="0"/>
              <a:t>DES 4.0-15</a:t>
            </a:r>
          </a:p>
          <a:p>
            <a:endParaRPr lang="en-US" dirty="0"/>
          </a:p>
          <a:p>
            <a:r>
              <a:rPr lang="en-US" dirty="0"/>
              <a:t>Kissing:</a:t>
            </a:r>
          </a:p>
          <a:p>
            <a:r>
              <a:rPr lang="en-US" dirty="0"/>
              <a:t>LAD: 3.5</a:t>
            </a:r>
          </a:p>
          <a:p>
            <a:r>
              <a:rPr lang="en-US" dirty="0" err="1"/>
              <a:t>LCX</a:t>
            </a:r>
            <a:r>
              <a:rPr lang="en-US" dirty="0"/>
              <a:t>: 4.5</a:t>
            </a:r>
          </a:p>
          <a:p>
            <a:endParaRPr lang="en-US" dirty="0"/>
          </a:p>
          <a:p>
            <a:r>
              <a:rPr lang="en-US" dirty="0"/>
              <a:t>POT: 5.0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584900"/>
      </p:ext>
    </p:extLst>
  </p:cSld>
  <p:clrMapOvr>
    <a:masterClrMapping/>
  </p:clrMapOvr>
  <p:transition advTm="327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3273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9 07 31 Gabriele RCA with iFR and Saline flush">
            <a:hlinkClick r:id="" action="ppaction://media"/>
            <a:extLst>
              <a:ext uri="{FF2B5EF4-FFF2-40B4-BE49-F238E27FC236}">
                <a16:creationId xmlns:a16="http://schemas.microsoft.com/office/drawing/2014/main" id="{F2EB5FB8-4A91-4725-90FB-D24E7FD8A4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259" y="1334237"/>
            <a:ext cx="4877481" cy="487748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8830FF7-3943-4C6C-9F2A-157104F0CAFC}"/>
              </a:ext>
            </a:extLst>
          </p:cNvPr>
          <p:cNvSpPr txBox="1">
            <a:spLocks/>
          </p:cNvSpPr>
          <p:nvPr/>
        </p:nvSpPr>
        <p:spPr>
          <a:xfrm>
            <a:off x="539552" y="132757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A Case of Simple </a:t>
            </a:r>
            <a:r>
              <a:rPr lang="en-US" kern="0" dirty="0" err="1"/>
              <a:t>LM</a:t>
            </a:r>
            <a:r>
              <a:rPr lang="en-US" kern="0"/>
              <a:t> PCI …</a:t>
            </a:r>
            <a:endParaRPr lang="en-US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9041E-A90D-44B7-81DF-0BB071D4F47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90D1B-2B1B-413E-8144-78B745445319}"/>
              </a:ext>
            </a:extLst>
          </p:cNvPr>
          <p:cNvSpPr txBox="1"/>
          <p:nvPr/>
        </p:nvSpPr>
        <p:spPr>
          <a:xfrm>
            <a:off x="542360" y="1334237"/>
            <a:ext cx="1120820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RCA</a:t>
            </a:r>
          </a:p>
          <a:p>
            <a:r>
              <a:rPr lang="en-US" dirty="0"/>
              <a:t>iFR: 0.99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D73F3-4D4A-4E6E-BB64-8904D485559F}"/>
              </a:ext>
            </a:extLst>
          </p:cNvPr>
          <p:cNvSpPr txBox="1"/>
          <p:nvPr/>
        </p:nvSpPr>
        <p:spPr>
          <a:xfrm>
            <a:off x="7211664" y="1334237"/>
            <a:ext cx="1479892" cy="286232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AICD</a:t>
            </a:r>
            <a:r>
              <a:rPr lang="en-US" dirty="0"/>
              <a:t> </a:t>
            </a:r>
          </a:p>
          <a:p>
            <a:r>
              <a:rPr lang="en-US" dirty="0"/>
              <a:t>before D/C</a:t>
            </a:r>
          </a:p>
          <a:p>
            <a:endParaRPr lang="en-US" dirty="0"/>
          </a:p>
          <a:p>
            <a:r>
              <a:rPr lang="en-US" dirty="0"/>
              <a:t>Apixaban 5</a:t>
            </a:r>
            <a:r>
              <a:rPr lang="en-US" baseline="30000" dirty="0"/>
              <a:t>2</a:t>
            </a:r>
          </a:p>
          <a:p>
            <a:r>
              <a:rPr lang="en-US" dirty="0"/>
              <a:t>+ </a:t>
            </a:r>
          </a:p>
          <a:p>
            <a:r>
              <a:rPr lang="en-US" dirty="0"/>
              <a:t>Clopidogrel</a:t>
            </a:r>
          </a:p>
          <a:p>
            <a:endParaRPr lang="en-US" dirty="0"/>
          </a:p>
          <a:p>
            <a:r>
              <a:rPr lang="en-US" dirty="0"/>
              <a:t>Well </a:t>
            </a:r>
          </a:p>
          <a:p>
            <a:r>
              <a:rPr lang="en-US" dirty="0"/>
              <a:t>At </a:t>
            </a:r>
          </a:p>
          <a:p>
            <a:r>
              <a:rPr lang="en-US" dirty="0"/>
              <a:t>3 month F/U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865270"/>
      </p:ext>
    </p:extLst>
  </p:cSld>
  <p:clrMapOvr>
    <a:masterClrMapping/>
  </p:clrMapOvr>
  <p:transition advTm="1780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4" objId="3"/>
        <p14:playEvt time="6528" objId="3"/>
        <p14:playEvt time="13084" objId="3"/>
        <p14:stopEvt time="17809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 txBox="1">
            <a:spLocks noChangeArrowheads="1"/>
          </p:cNvSpPr>
          <p:nvPr/>
        </p:nvSpPr>
        <p:spPr bwMode="auto">
          <a:xfrm>
            <a:off x="404813" y="5353050"/>
            <a:ext cx="8382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Erick Schampaert, MD </a:t>
            </a:r>
          </a:p>
        </p:txBody>
      </p:sp>
      <p:pic>
        <p:nvPicPr>
          <p:cNvPr id="21509" name="Picture 8" descr="intro2HSC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6035675"/>
            <a:ext cx="2362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0" name="Object 10"/>
          <p:cNvGraphicFramePr>
            <a:graphicFrameLocks noChangeAspect="1"/>
          </p:cNvGraphicFramePr>
          <p:nvPr/>
        </p:nvGraphicFramePr>
        <p:xfrm>
          <a:off x="6605588" y="6035675"/>
          <a:ext cx="2425700" cy="57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Image" r:id="rId5" imgW="7548182" imgH="2096717" progId="Photoshop.Image.4">
                  <p:embed/>
                </p:oleObj>
              </mc:Choice>
              <mc:Fallback>
                <p:oleObj name="Image" r:id="rId5" imgW="7548182" imgH="2096717" progId="Photoshop.Image.4">
                  <p:embed/>
                  <p:pic>
                    <p:nvPicPr>
                      <p:cNvPr id="215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5588" y="6035675"/>
                        <a:ext cx="2425700" cy="57666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BBB859B-BE88-4A24-8EC2-B872D3FBD69F}"/>
              </a:ext>
            </a:extLst>
          </p:cNvPr>
          <p:cNvSpPr txBox="1"/>
          <p:nvPr/>
        </p:nvSpPr>
        <p:spPr>
          <a:xfrm>
            <a:off x="591732" y="2874281"/>
            <a:ext cx="8006746" cy="156966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Case of 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8E9BD-BB92-4331-9B98-A250ABC00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88" y="743801"/>
            <a:ext cx="8704434" cy="159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9752B-E31F-450E-B341-17D905CC2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785" y="204000"/>
            <a:ext cx="2222640" cy="5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09582"/>
      </p:ext>
    </p:extLst>
  </p:cSld>
  <p:clrMapOvr>
    <a:masterClrMapping/>
  </p:clrMapOvr>
  <p:transition advTm="4369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eeting_Gotberg_300d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56962"/>
            <a:ext cx="1965454" cy="148175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1831" y="212078"/>
            <a:ext cx="8064896" cy="1008000"/>
          </a:xfrm>
        </p:spPr>
        <p:txBody>
          <a:bodyPr/>
          <a:lstStyle/>
          <a:p>
            <a:pPr algn="ctr"/>
            <a:r>
              <a:rPr lang="en-US" sz="2800" b="1" dirty="0"/>
              <a:t>The 2 Largest Global Physiology Studies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8593" y="1548000"/>
            <a:ext cx="4412062" cy="4617304"/>
          </a:xfrm>
        </p:spPr>
        <p:txBody>
          <a:bodyPr/>
          <a:lstStyle/>
          <a:p>
            <a:r>
              <a:rPr lang="en-US" sz="2000" dirty="0"/>
              <a:t>DEFINE FLAIR and </a:t>
            </a:r>
            <a:r>
              <a:rPr lang="en-US" sz="2000" dirty="0" err="1"/>
              <a:t>iFR</a:t>
            </a:r>
            <a:r>
              <a:rPr lang="en-US" sz="2000" dirty="0"/>
              <a:t> </a:t>
            </a:r>
            <a:r>
              <a:rPr lang="en-US" sz="2000" dirty="0" err="1"/>
              <a:t>Swedeheart</a:t>
            </a:r>
            <a:r>
              <a:rPr lang="en-US" sz="2000" dirty="0"/>
              <a:t> are the new landmark physiology studies</a:t>
            </a:r>
          </a:p>
          <a:p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4500+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patients, more than twice combined pts population of previous landmark physiology studies</a:t>
            </a:r>
          </a:p>
          <a:p>
            <a:pPr lvl="1"/>
            <a:r>
              <a:rPr lang="en-US" sz="1800" dirty="0"/>
              <a:t>DEFINE FLAIR: n = 2492 patients</a:t>
            </a:r>
          </a:p>
          <a:p>
            <a:pPr lvl="1"/>
            <a:r>
              <a:rPr lang="en-US" sz="1800" dirty="0" err="1"/>
              <a:t>iFR</a:t>
            </a:r>
            <a:r>
              <a:rPr lang="en-US" sz="1800" dirty="0"/>
              <a:t> </a:t>
            </a:r>
            <a:r>
              <a:rPr lang="en-US" sz="1800" dirty="0" err="1"/>
              <a:t>Swedeheart</a:t>
            </a:r>
            <a:r>
              <a:rPr lang="en-US" sz="1800" dirty="0"/>
              <a:t>: n = 2037 patients</a:t>
            </a:r>
          </a:p>
          <a:p>
            <a:pPr marL="252000" lvl="1" indent="0">
              <a:buNone/>
            </a:pPr>
            <a:endParaRPr lang="en-US" sz="1800" dirty="0"/>
          </a:p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000" dirty="0"/>
              <a:t> prospective, RCTs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34348" y="6916186"/>
            <a:ext cx="4308832" cy="19102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21" y="1511383"/>
            <a:ext cx="4186854" cy="30302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8340" y="6547548"/>
            <a:ext cx="135939" cy="170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11" name="Picture 10" descr="Meeting_Davies_300dp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77" y="4945070"/>
            <a:ext cx="1965454" cy="14478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DF44A6-946F-44B8-971B-BDCC5540DDDA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B17C86-8590-4B14-983C-636449D8176F}"/>
              </a:ext>
            </a:extLst>
          </p:cNvPr>
          <p:cNvSpPr/>
          <p:nvPr/>
        </p:nvSpPr>
        <p:spPr>
          <a:xfrm>
            <a:off x="2938886" y="6145070"/>
            <a:ext cx="593281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 dirty="0"/>
              <a:t>Davies et al,               </a:t>
            </a:r>
            <a:r>
              <a:rPr lang="fr-FR" sz="1600" dirty="0" err="1"/>
              <a:t>Gotberg</a:t>
            </a:r>
            <a:r>
              <a:rPr lang="fr-FR" sz="1600" dirty="0"/>
              <a:t> et al.        </a:t>
            </a:r>
            <a:r>
              <a:rPr lang="fr-FR" sz="1600" dirty="0" err="1"/>
              <a:t>NEJM</a:t>
            </a:r>
            <a:r>
              <a:rPr lang="fr-FR" sz="1600" dirty="0"/>
              <a:t> 2017 March 18</a:t>
            </a:r>
          </a:p>
        </p:txBody>
      </p:sp>
    </p:spTree>
    <p:extLst>
      <p:ext uri="{BB962C8B-B14F-4D97-AF65-F5344CB8AC3E}">
        <p14:creationId xmlns:p14="http://schemas.microsoft.com/office/powerpoint/2010/main" val="2743633777"/>
      </p:ext>
    </p:extLst>
  </p:cSld>
  <p:clrMapOvr>
    <a:masterClrMapping/>
  </p:clrMapOvr>
  <p:transition advTm="16825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37">
            <a:extLst>
              <a:ext uri="{FF2B5EF4-FFF2-40B4-BE49-F238E27FC236}">
                <a16:creationId xmlns:a16="http://schemas.microsoft.com/office/drawing/2014/main" id="{DA89BDB2-B085-4CE6-A005-05E358BFAB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308" y="1434249"/>
            <a:ext cx="7369729" cy="45643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034348" y="6916186"/>
            <a:ext cx="4308832" cy="19102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63D350-03C8-49C0-AB9B-09D1823E8003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15" name="Shape 232">
            <a:extLst>
              <a:ext uri="{FF2B5EF4-FFF2-40B4-BE49-F238E27FC236}">
                <a16:creationId xmlns:a16="http://schemas.microsoft.com/office/drawing/2014/main" id="{83349EDB-5A15-4AC3-9170-74ECFB752073}"/>
              </a:ext>
            </a:extLst>
          </p:cNvPr>
          <p:cNvSpPr txBox="1"/>
          <p:nvPr/>
        </p:nvSpPr>
        <p:spPr>
          <a:xfrm>
            <a:off x="931033" y="154694"/>
            <a:ext cx="7579720" cy="65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207A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MACE with iFR-Guided vs.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FFR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-guided Revascularization: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All patients</a:t>
            </a:r>
          </a:p>
        </p:txBody>
      </p:sp>
      <p:sp>
        <p:nvSpPr>
          <p:cNvPr id="17" name="Shape 234">
            <a:extLst>
              <a:ext uri="{FF2B5EF4-FFF2-40B4-BE49-F238E27FC236}">
                <a16:creationId xmlns:a16="http://schemas.microsoft.com/office/drawing/2014/main" id="{C7601094-1C0F-464C-90A1-D8EB8663C670}"/>
              </a:ext>
            </a:extLst>
          </p:cNvPr>
          <p:cNvSpPr txBox="1"/>
          <p:nvPr/>
        </p:nvSpPr>
        <p:spPr>
          <a:xfrm>
            <a:off x="6570689" y="3279731"/>
            <a:ext cx="1748100" cy="461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FFR 6.41%</a:t>
            </a:r>
          </a:p>
        </p:txBody>
      </p:sp>
      <p:sp>
        <p:nvSpPr>
          <p:cNvPr id="18" name="Shape 235">
            <a:extLst>
              <a:ext uri="{FF2B5EF4-FFF2-40B4-BE49-F238E27FC236}">
                <a16:creationId xmlns:a16="http://schemas.microsoft.com/office/drawing/2014/main" id="{DC46EF03-430C-4E9C-ABB6-73EFD448F6FB}"/>
              </a:ext>
            </a:extLst>
          </p:cNvPr>
          <p:cNvSpPr txBox="1"/>
          <p:nvPr/>
        </p:nvSpPr>
        <p:spPr>
          <a:xfrm>
            <a:off x="6570689" y="2321153"/>
            <a:ext cx="1748100" cy="461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IFR  6.47%</a:t>
            </a:r>
          </a:p>
        </p:txBody>
      </p:sp>
      <p:sp>
        <p:nvSpPr>
          <p:cNvPr id="19" name="Shape 236">
            <a:extLst>
              <a:ext uri="{FF2B5EF4-FFF2-40B4-BE49-F238E27FC236}">
                <a16:creationId xmlns:a16="http://schemas.microsoft.com/office/drawing/2014/main" id="{34AB76EF-8BD4-4CF3-B69A-71061AEE5914}"/>
              </a:ext>
            </a:extLst>
          </p:cNvPr>
          <p:cNvSpPr txBox="1"/>
          <p:nvPr/>
        </p:nvSpPr>
        <p:spPr>
          <a:xfrm>
            <a:off x="7223521" y="4700010"/>
            <a:ext cx="816249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N=4486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D7F37-3A58-424B-A048-ED3D04B6E0A4}"/>
              </a:ext>
            </a:extLst>
          </p:cNvPr>
          <p:cNvSpPr/>
          <p:nvPr/>
        </p:nvSpPr>
        <p:spPr>
          <a:xfrm>
            <a:off x="2938886" y="6145070"/>
            <a:ext cx="593281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 dirty="0"/>
              <a:t>Davies et al,               </a:t>
            </a:r>
            <a:r>
              <a:rPr lang="fr-FR" sz="1600" dirty="0" err="1"/>
              <a:t>Gotberg</a:t>
            </a:r>
            <a:r>
              <a:rPr lang="fr-FR" sz="1600" dirty="0"/>
              <a:t> et al.        </a:t>
            </a:r>
            <a:r>
              <a:rPr lang="fr-FR" sz="1600" dirty="0" err="1"/>
              <a:t>NEJM</a:t>
            </a:r>
            <a:r>
              <a:rPr lang="fr-FR" sz="1600" dirty="0"/>
              <a:t> 2017 March 18</a:t>
            </a:r>
          </a:p>
        </p:txBody>
      </p:sp>
    </p:spTree>
    <p:extLst>
      <p:ext uri="{BB962C8B-B14F-4D97-AF65-F5344CB8AC3E}">
        <p14:creationId xmlns:p14="http://schemas.microsoft.com/office/powerpoint/2010/main" val="2856451401"/>
      </p:ext>
    </p:extLst>
  </p:cSld>
  <p:clrMapOvr>
    <a:masterClrMapping/>
  </p:clrMapOvr>
  <p:transition advTm="5037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86001-3865-4A97-AC71-A5BC2B490356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2CDB02-0008-47D2-B466-CC0A445F1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25" y="1823605"/>
            <a:ext cx="6885149" cy="385848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D547B2-D611-4A6D-B423-BF06D8A91B05}"/>
              </a:ext>
            </a:extLst>
          </p:cNvPr>
          <p:cNvSpPr/>
          <p:nvPr/>
        </p:nvSpPr>
        <p:spPr>
          <a:xfrm>
            <a:off x="1784555" y="5908451"/>
            <a:ext cx="71079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CA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</a:rPr>
              <a:t>Warisawa: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TCT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2019 . High Impact Clinical Research VII 2019.9.28</a:t>
            </a:r>
            <a:endParaRPr lang="en-CA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84AC2-37D1-4B12-9657-71460BCD5F29}"/>
              </a:ext>
            </a:extLst>
          </p:cNvPr>
          <p:cNvSpPr txBox="1"/>
          <p:nvPr/>
        </p:nvSpPr>
        <p:spPr>
          <a:xfrm>
            <a:off x="2898304" y="1175906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DEFINE - </a:t>
            </a:r>
            <a:r>
              <a:rPr lang="en-US" sz="2400" b="1" dirty="0" err="1"/>
              <a:t>LM</a:t>
            </a:r>
            <a:r>
              <a:rPr lang="en-US" sz="2400" b="1" dirty="0"/>
              <a:t> Registry</a:t>
            </a:r>
            <a:endParaRPr lang="en-CA" sz="2400" b="1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4D7D0D7-6858-4248-B847-13E7BFAB3D7C}"/>
              </a:ext>
            </a:extLst>
          </p:cNvPr>
          <p:cNvSpPr txBox="1">
            <a:spLocks/>
          </p:cNvSpPr>
          <p:nvPr/>
        </p:nvSpPr>
        <p:spPr>
          <a:xfrm>
            <a:off x="539552" y="167469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iFR for </a:t>
            </a:r>
            <a:r>
              <a:rPr lang="en-US" kern="0" dirty="0" err="1"/>
              <a:t>LM</a:t>
            </a:r>
            <a:r>
              <a:rPr lang="en-US" kern="0" dirty="0"/>
              <a:t> Assessment </a:t>
            </a:r>
          </a:p>
        </p:txBody>
      </p:sp>
    </p:spTree>
    <p:extLst>
      <p:ext uri="{BB962C8B-B14F-4D97-AF65-F5344CB8AC3E}">
        <p14:creationId xmlns:p14="http://schemas.microsoft.com/office/powerpoint/2010/main" val="615944581"/>
      </p:ext>
    </p:extLst>
  </p:cSld>
  <p:clrMapOvr>
    <a:masterClrMapping/>
  </p:clrMapOvr>
  <p:transition advTm="24649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4BA42E8-19BE-44F6-8039-0E7CCB1E7D03}"/>
              </a:ext>
            </a:extLst>
          </p:cNvPr>
          <p:cNvSpPr txBox="1">
            <a:spLocks/>
          </p:cNvSpPr>
          <p:nvPr/>
        </p:nvSpPr>
        <p:spPr>
          <a:xfrm>
            <a:off x="539552" y="1130299"/>
            <a:ext cx="8064896" cy="35433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900" dirty="0"/>
              <a:t>iFR co-registration graphically displays the iFR pullback changes, </a:t>
            </a:r>
            <a:r>
              <a:rPr lang="en-US" sz="1900" b="1" dirty="0"/>
              <a:t>recalibrated along the angiogram by fluoroscopic pullback</a:t>
            </a:r>
            <a:r>
              <a:rPr lang="en-US" sz="1900" dirty="0"/>
              <a:t>, providing precise location and individual ischemic contribution of each lesion. 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A574EC5-70BA-467B-A779-3849413FA2C0}"/>
              </a:ext>
            </a:extLst>
          </p:cNvPr>
          <p:cNvSpPr txBox="1">
            <a:spLocks/>
          </p:cNvSpPr>
          <p:nvPr/>
        </p:nvSpPr>
        <p:spPr>
          <a:xfrm>
            <a:off x="545704" y="122299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iFR Pullback, with Co-Registration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BE256-D4F8-4F67-908A-42147B112F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11478"/>
            <a:ext cx="3879476" cy="3103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F8A2C-4D8E-4F2C-8E37-878914A08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64" y="2311477"/>
            <a:ext cx="3879477" cy="3103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E85B75-438E-4901-ADB9-24F59AC3EF60}"/>
              </a:ext>
            </a:extLst>
          </p:cNvPr>
          <p:cNvSpPr txBox="1"/>
          <p:nvPr/>
        </p:nvSpPr>
        <p:spPr>
          <a:xfrm>
            <a:off x="1647440" y="5501282"/>
            <a:ext cx="1663700" cy="448133"/>
          </a:xfrm>
          <a:prstGeom prst="rect">
            <a:avLst/>
          </a:prstGeom>
        </p:spPr>
        <p:txBody>
          <a:bodyPr vert="horz" wrap="square" lIns="0" tIns="0" rIns="0" bIns="0" spcCol="432000" rtlCol="0">
            <a:noAutofit/>
          </a:bodyPr>
          <a:lstStyle/>
          <a:p>
            <a:r>
              <a:rPr lang="en-US" dirty="0"/>
              <a:t>Focal Disease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E2424-1813-4034-BD61-811C513063B1}"/>
              </a:ext>
            </a:extLst>
          </p:cNvPr>
          <p:cNvSpPr txBox="1"/>
          <p:nvPr/>
        </p:nvSpPr>
        <p:spPr>
          <a:xfrm>
            <a:off x="5709852" y="5501281"/>
            <a:ext cx="1663700" cy="448133"/>
          </a:xfrm>
          <a:prstGeom prst="rect">
            <a:avLst/>
          </a:prstGeom>
        </p:spPr>
        <p:txBody>
          <a:bodyPr vert="horz" wrap="square" lIns="0" tIns="0" rIns="0" bIns="0" spcCol="432000" rtlCol="0">
            <a:noAutofit/>
          </a:bodyPr>
          <a:lstStyle/>
          <a:p>
            <a:r>
              <a:rPr lang="en-US" dirty="0"/>
              <a:t>Diffuse Disease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86001-3865-4A97-AC71-A5BC2B490356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54201"/>
      </p:ext>
    </p:extLst>
  </p:cSld>
  <p:clrMapOvr>
    <a:masterClrMapping/>
  </p:clrMapOvr>
  <p:transition advTm="19047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A574EC5-70BA-467B-A779-3849413FA2C0}"/>
              </a:ext>
            </a:extLst>
          </p:cNvPr>
          <p:cNvSpPr txBox="1">
            <a:spLocks/>
          </p:cNvSpPr>
          <p:nvPr/>
        </p:nvSpPr>
        <p:spPr>
          <a:xfrm>
            <a:off x="539551" y="220773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 err="1"/>
              <a:t>IVUS</a:t>
            </a:r>
            <a:r>
              <a:rPr lang="en-US" kern="0" dirty="0"/>
              <a:t>-Guided DES PCI for </a:t>
            </a:r>
            <a:r>
              <a:rPr lang="en-US" kern="0" dirty="0" err="1"/>
              <a:t>LM</a:t>
            </a:r>
            <a:endParaRPr lang="en-US" kern="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86001-3865-4A97-AC71-A5BC2B490356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FE5D5C-EAFC-4B49-9DFE-C94D4F915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9" y="1453701"/>
            <a:ext cx="8141101" cy="45825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9E91D5-8701-43B4-97DB-005FE16C6017}"/>
              </a:ext>
            </a:extLst>
          </p:cNvPr>
          <p:cNvSpPr/>
          <p:nvPr/>
        </p:nvSpPr>
        <p:spPr>
          <a:xfrm>
            <a:off x="2277368" y="6137944"/>
            <a:ext cx="6615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600" dirty="0"/>
              <a:t> </a:t>
            </a:r>
            <a:r>
              <a:rPr lang="en-CA" sz="1600" dirty="0" err="1"/>
              <a:t>Elgenday</a:t>
            </a:r>
            <a:r>
              <a:rPr lang="en-CA" sz="1600" dirty="0"/>
              <a:t> AJC 2019; </a:t>
            </a:r>
            <a:r>
              <a:rPr lang="en-CA" sz="1600" dirty="0" err="1"/>
              <a:t>PAOP</a:t>
            </a:r>
            <a:endParaRPr lang="en-CA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F4C62C-D4FC-4F5C-8AC8-E538F6F29EDC}"/>
              </a:ext>
            </a:extLst>
          </p:cNvPr>
          <p:cNvSpPr/>
          <p:nvPr/>
        </p:nvSpPr>
        <p:spPr>
          <a:xfrm>
            <a:off x="5804704" y="4404166"/>
            <a:ext cx="26448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5085C-1104-4291-A5D2-61037F8B2BA2}"/>
              </a:ext>
            </a:extLst>
          </p:cNvPr>
          <p:cNvSpPr/>
          <p:nvPr/>
        </p:nvSpPr>
        <p:spPr>
          <a:xfrm>
            <a:off x="6416352" y="5288894"/>
            <a:ext cx="2378598" cy="740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CC668B-5EB1-4073-9D0A-00CC59F794BC}"/>
              </a:ext>
            </a:extLst>
          </p:cNvPr>
          <p:cNvSpPr/>
          <p:nvPr/>
        </p:nvSpPr>
        <p:spPr>
          <a:xfrm>
            <a:off x="447554" y="5323068"/>
            <a:ext cx="2378598" cy="740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245E4-168E-4AF9-B9AC-37CBD64C827E}"/>
              </a:ext>
            </a:extLst>
          </p:cNvPr>
          <p:cNvSpPr/>
          <p:nvPr/>
        </p:nvSpPr>
        <p:spPr>
          <a:xfrm>
            <a:off x="2727649" y="5555847"/>
            <a:ext cx="3869920" cy="578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7068273"/>
      </p:ext>
    </p:extLst>
  </p:cSld>
  <p:clrMapOvr>
    <a:masterClrMapping/>
  </p:clrMapOvr>
  <p:transition advTm="29803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A574EC5-70BA-467B-A779-3849413FA2C0}"/>
              </a:ext>
            </a:extLst>
          </p:cNvPr>
          <p:cNvSpPr txBox="1">
            <a:spLocks/>
          </p:cNvSpPr>
          <p:nvPr/>
        </p:nvSpPr>
        <p:spPr>
          <a:xfrm>
            <a:off x="540942" y="159159"/>
            <a:ext cx="8064896" cy="100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Conclusion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E9AAFB5-DBB2-4309-A94C-61F6B9F34722}"/>
              </a:ext>
            </a:extLst>
          </p:cNvPr>
          <p:cNvSpPr txBox="1">
            <a:spLocks/>
          </p:cNvSpPr>
          <p:nvPr/>
        </p:nvSpPr>
        <p:spPr>
          <a:xfrm>
            <a:off x="2469424" y="6493227"/>
            <a:ext cx="3215824" cy="144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86001-3865-4A97-AC71-A5BC2B490356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EBBD24-E0CE-460F-BA0C-DA5EF35A3233}"/>
              </a:ext>
            </a:extLst>
          </p:cNvPr>
          <p:cNvSpPr txBox="1"/>
          <p:nvPr/>
        </p:nvSpPr>
        <p:spPr>
          <a:xfrm>
            <a:off x="540942" y="1304781"/>
            <a:ext cx="8064896" cy="4438649"/>
          </a:xfrm>
          <a:prstGeom prst="rect">
            <a:avLst/>
          </a:prstGeom>
        </p:spPr>
        <p:txBody>
          <a:bodyPr vert="horz" wrap="none" lIns="0" tIns="0" rIns="0" bIns="0" spcCol="432000" rtlCol="0">
            <a:no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DEFINE-FLAIR and iFR-</a:t>
            </a:r>
            <a:r>
              <a:rPr lang="en-US" sz="2400" dirty="0" err="1">
                <a:solidFill>
                  <a:prstClr val="black"/>
                </a:solidFill>
              </a:rPr>
              <a:t>SWEDEHEART</a:t>
            </a:r>
            <a:r>
              <a:rPr lang="en-US" sz="2400" dirty="0">
                <a:solidFill>
                  <a:prstClr val="black"/>
                </a:solidFill>
              </a:rPr>
              <a:t>, comparing</a:t>
            </a:r>
          </a:p>
          <a:p>
            <a:r>
              <a:rPr lang="en-US" sz="2400" dirty="0">
                <a:solidFill>
                  <a:prstClr val="black"/>
                </a:solidFill>
              </a:rPr>
              <a:t>      iFR- vs. FFR-Guided Revascularization, in 4500 pts, </a:t>
            </a:r>
          </a:p>
          <a:p>
            <a:r>
              <a:rPr lang="en-US" sz="2400" dirty="0">
                <a:solidFill>
                  <a:prstClr val="black"/>
                </a:solidFill>
              </a:rPr>
              <a:t>      documented similar good outcomes at 1-2 years.</a:t>
            </a:r>
          </a:p>
          <a:p>
            <a:pPr algn="ctr"/>
            <a:endParaRPr lang="en-US" sz="2400" dirty="0">
              <a:solidFill>
                <a:prstClr val="black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/>
              <a:t>DEFINE-</a:t>
            </a:r>
            <a:r>
              <a:rPr lang="en-US" sz="2400" dirty="0" err="1"/>
              <a:t>LM</a:t>
            </a:r>
            <a:r>
              <a:rPr lang="en-US" sz="2400" dirty="0"/>
              <a:t> validates iFR application for the </a:t>
            </a:r>
            <a:r>
              <a:rPr lang="en-US" sz="2400" dirty="0" err="1"/>
              <a:t>LM</a:t>
            </a:r>
            <a:r>
              <a:rPr lang="en-US" sz="2400" dirty="0"/>
              <a:t>.</a:t>
            </a:r>
          </a:p>
          <a:p>
            <a:pPr marL="457200" indent="-457200">
              <a:buAutoNum type="arabicPeriod" startAt="2"/>
            </a:pPr>
            <a:endParaRPr lang="en-US" sz="2400" dirty="0"/>
          </a:p>
          <a:p>
            <a:r>
              <a:rPr lang="en-US" sz="2400" dirty="0"/>
              <a:t>3.   iFR pull-back, with co-registration, provides  </a:t>
            </a:r>
          </a:p>
          <a:p>
            <a:r>
              <a:rPr lang="en-US" sz="2400" dirty="0"/>
              <a:t>      precise location and ischemic contribution </a:t>
            </a:r>
          </a:p>
          <a:p>
            <a:r>
              <a:rPr lang="en-US" sz="2400" dirty="0"/>
              <a:t>      of each individual lesion, to guide PCI: Simpler </a:t>
            </a:r>
            <a:r>
              <a:rPr lang="en-US" sz="2400" dirty="0" err="1"/>
              <a:t>LM</a:t>
            </a:r>
            <a:r>
              <a:rPr lang="en-US" sz="2400" dirty="0"/>
              <a:t> PCI.</a:t>
            </a:r>
          </a:p>
          <a:p>
            <a:endParaRPr lang="en-US" sz="2400" dirty="0"/>
          </a:p>
          <a:p>
            <a:pPr marL="457200" indent="-457200"/>
            <a:r>
              <a:rPr lang="en-US" sz="2400" dirty="0"/>
              <a:t>4.   </a:t>
            </a:r>
            <a:r>
              <a:rPr lang="en-US" sz="2400" dirty="0" err="1"/>
              <a:t>IVUS</a:t>
            </a:r>
            <a:r>
              <a:rPr lang="en-US" sz="2400" dirty="0"/>
              <a:t>-Guided </a:t>
            </a:r>
            <a:r>
              <a:rPr lang="en-US" sz="2400" dirty="0" err="1"/>
              <a:t>LM</a:t>
            </a:r>
            <a:r>
              <a:rPr lang="en-US" sz="2400" dirty="0"/>
              <a:t> PCI, improving outcomes, encouraged.</a:t>
            </a:r>
          </a:p>
          <a:p>
            <a:r>
              <a:rPr lang="en-US" sz="2400" dirty="0"/>
              <a:t>	 </a:t>
            </a:r>
          </a:p>
          <a:p>
            <a:endParaRPr lang="en-US" sz="2400" dirty="0"/>
          </a:p>
          <a:p>
            <a:endParaRPr lang="en-US" sz="2400" dirty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endParaRPr lang="en-US" sz="2400" dirty="0" err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2058"/>
      </p:ext>
    </p:extLst>
  </p:cSld>
  <p:clrMapOvr>
    <a:masterClrMapping/>
  </p:clrMapOvr>
  <p:transition advTm="334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ECBF5F-C3B2-4B1A-B788-953151180A27}"/>
              </a:ext>
            </a:extLst>
          </p:cNvPr>
          <p:cNvSpPr/>
          <p:nvPr/>
        </p:nvSpPr>
        <p:spPr>
          <a:xfrm>
            <a:off x="7963235" y="-3882"/>
            <a:ext cx="1187624" cy="41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0DCAF7-B229-4E22-AA9A-A7EA0F9F13AC}"/>
              </a:ext>
            </a:extLst>
          </p:cNvPr>
          <p:cNvSpPr/>
          <p:nvPr/>
        </p:nvSpPr>
        <p:spPr>
          <a:xfrm>
            <a:off x="0" y="0"/>
            <a:ext cx="1187624" cy="41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63A537-9285-4E28-B783-7607022130B1}"/>
              </a:ext>
            </a:extLst>
          </p:cNvPr>
          <p:cNvSpPr/>
          <p:nvPr/>
        </p:nvSpPr>
        <p:spPr>
          <a:xfrm>
            <a:off x="3032534" y="2492896"/>
            <a:ext cx="3070071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CPI 2020</a:t>
            </a:r>
          </a:p>
        </p:txBody>
      </p:sp>
      <p:pic>
        <p:nvPicPr>
          <p:cNvPr id="5" name="Picture 4" descr="logo UdeM">
            <a:extLst>
              <a:ext uri="{FF2B5EF4-FFF2-40B4-BE49-F238E27FC236}">
                <a16:creationId xmlns:a16="http://schemas.microsoft.com/office/drawing/2014/main" id="{3D4DD26A-4823-44E2-A5B6-24A6FFAC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732662"/>
            <a:ext cx="100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5D08C7CC-8781-49B3-A3C9-0F6003FE6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63047"/>
            <a:ext cx="932718" cy="102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6081" tIns="285660" rIns="347553" bIns="45705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A682185-50C9-4342-8DE7-F2D952A66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86000"/>
            <a:ext cx="323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endParaRPr kumimoji="0" lang="en-US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1E5C69E1-F637-4334-8CB5-DDBF8C937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-16769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8219DC9-FCF8-4F15-A988-D0563201A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-10673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021BF19-6275-4357-B4C1-D3C23A14A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-425450"/>
            <a:ext cx="288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US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ADEEC795-284A-444E-8FCD-715B47D40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038602"/>
            <a:ext cx="14859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In Collaboration with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D76C7DD0-043D-46C8-B89A-3E57E8B1B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1342"/>
            <a:ext cx="2904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US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id="{A02277DD-3D03-40CE-8C6B-77CDD0B81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5584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E9BF0C62-0307-4258-8EE1-D1E979FD2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2025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5" name="Rectangle 40">
            <a:extLst>
              <a:ext uri="{FF2B5EF4-FFF2-40B4-BE49-F238E27FC236}">
                <a16:creationId xmlns:a16="http://schemas.microsoft.com/office/drawing/2014/main" id="{B7936536-901E-4C97-8C02-FF7F98EA8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77217"/>
            <a:ext cx="2904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US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8DF1709D-A665-40B3-AF3F-9FD90CFE0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4325067"/>
            <a:ext cx="34246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</a:t>
            </a:r>
            <a:endParaRPr kumimoji="0" lang="en-US" alt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pic>
        <p:nvPicPr>
          <p:cNvPr id="17" name="Picture 45" descr="TIC">
            <a:extLst>
              <a:ext uri="{FF2B5EF4-FFF2-40B4-BE49-F238E27FC236}">
                <a16:creationId xmlns:a16="http://schemas.microsoft.com/office/drawing/2014/main" id="{BE937E62-884D-495F-A358-C4E576E79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56" y="4343400"/>
            <a:ext cx="2223424" cy="123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44">
            <a:extLst>
              <a:ext uri="{FF2B5EF4-FFF2-40B4-BE49-F238E27FC236}">
                <a16:creationId xmlns:a16="http://schemas.microsoft.com/office/drawing/2014/main" id="{21DE8439-220A-41AA-8572-27BC17421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31983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Xpertize Meeting Management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P: 514-696-6699, F: 514-696-6689,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  <a:hlinkClick r:id="rId5"/>
              </a:rPr>
              <a:t>xpertize@xpertize.com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28" descr="HSCM couleur">
            <a:extLst>
              <a:ext uri="{FF2B5EF4-FFF2-40B4-BE49-F238E27FC236}">
                <a16:creationId xmlns:a16="http://schemas.microsoft.com/office/drawing/2014/main" id="{78893B11-40CD-45D0-8E2D-CB9153F1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9" y="5683251"/>
            <a:ext cx="143107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43">
            <a:extLst>
              <a:ext uri="{FF2B5EF4-FFF2-40B4-BE49-F238E27FC236}">
                <a16:creationId xmlns:a16="http://schemas.microsoft.com/office/drawing/2014/main" id="{148CBF03-80F3-44D3-BE1A-F7F44E499EDF}"/>
              </a:ext>
            </a:extLst>
          </p:cNvPr>
          <p:cNvGrpSpPr>
            <a:grpSpLocks/>
          </p:cNvGrpSpPr>
          <p:nvPr/>
        </p:nvGrpSpPr>
        <p:grpSpPr bwMode="auto">
          <a:xfrm>
            <a:off x="3485357" y="5813832"/>
            <a:ext cx="2193925" cy="289947"/>
            <a:chOff x="1544619" y="7044949"/>
            <a:chExt cx="4021406" cy="517358"/>
          </a:xfrm>
        </p:grpSpPr>
        <p:pic>
          <p:nvPicPr>
            <p:cNvPr id="21" name="Picture 44">
              <a:extLst>
                <a:ext uri="{FF2B5EF4-FFF2-40B4-BE49-F238E27FC236}">
                  <a16:creationId xmlns:a16="http://schemas.microsoft.com/office/drawing/2014/main" id="{1AEC7F74-E49D-4D5A-BCCE-F9F701FD4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619" y="7132653"/>
              <a:ext cx="1640294" cy="414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5">
              <a:extLst>
                <a:ext uri="{FF2B5EF4-FFF2-40B4-BE49-F238E27FC236}">
                  <a16:creationId xmlns:a16="http://schemas.microsoft.com/office/drawing/2014/main" id="{9412FBCB-0031-4DA2-AB1A-405D3D2F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442" y="7044949"/>
              <a:ext cx="2431583" cy="51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46">
            <a:extLst>
              <a:ext uri="{FF2B5EF4-FFF2-40B4-BE49-F238E27FC236}">
                <a16:creationId xmlns:a16="http://schemas.microsoft.com/office/drawing/2014/main" id="{82884641-39A6-409B-BDE5-D7501A45D25A}"/>
              </a:ext>
            </a:extLst>
          </p:cNvPr>
          <p:cNvSpPr txBox="1">
            <a:spLocks noChangeArrowheads="1"/>
          </p:cNvSpPr>
          <p:nvPr/>
        </p:nvSpPr>
        <p:spPr bwMode="auto">
          <a:xfrm rot="19650616">
            <a:off x="7032534" y="4816833"/>
            <a:ext cx="1861407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6.25 CME Credits</a:t>
            </a:r>
            <a:endParaRPr kumimoji="0" lang="fr-CA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pic>
        <p:nvPicPr>
          <p:cNvPr id="24" name="Picture 23" descr="CSVS_logo_black-white">
            <a:extLst>
              <a:ext uri="{FF2B5EF4-FFF2-40B4-BE49-F238E27FC236}">
                <a16:creationId xmlns:a16="http://schemas.microsoft.com/office/drawing/2014/main" id="{DC85ABA2-266A-425E-AC21-F099479373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248153"/>
            <a:ext cx="56832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3E0047-A080-439E-AC54-6B4CB625F6C7}"/>
              </a:ext>
            </a:extLst>
          </p:cNvPr>
          <p:cNvSpPr txBox="1"/>
          <p:nvPr/>
        </p:nvSpPr>
        <p:spPr>
          <a:xfrm>
            <a:off x="3111253" y="4263508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23</a:t>
            </a:r>
            <a:r>
              <a:rPr kumimoji="0" lang="fr-FR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392ED34-F82B-4111-9B88-44615F3EF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52" y="-15292"/>
            <a:ext cx="8361361" cy="1445400"/>
          </a:xfrm>
          <a:prstGeom prst="rect">
            <a:avLst/>
          </a:prstGeom>
        </p:spPr>
      </p:pic>
      <p:sp>
        <p:nvSpPr>
          <p:cNvPr id="27" name="Rectangle 16">
            <a:extLst>
              <a:ext uri="{FF2B5EF4-FFF2-40B4-BE49-F238E27FC236}">
                <a16:creationId xmlns:a16="http://schemas.microsoft.com/office/drawing/2014/main" id="{339B1C70-1520-49EC-BE37-2A535DE3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13" y="1179986"/>
            <a:ext cx="8707437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           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	21</a:t>
            </a:r>
            <a:r>
              <a:rPr kumimoji="0" lang="en-US" sz="2800" b="1" i="0" u="none" strike="noStrike" kern="1200" cap="none" spc="0" normalizeH="0" baseline="3000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th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Canadian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>
                <a:outerShdw blurRad="50800" dist="50800" dir="5400000" algn="ctr" rotWithShape="0">
                  <a:srgbClr val="2D2D8A">
                    <a:lumMod val="20000"/>
                    <a:lumOff val="80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oronary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hysiology &amp; Invasive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maging Symposium 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Montréal, Feb. 4-5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 pitchFamily="18" charset="0"/>
              </a:rPr>
              <a:t>2020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>
                <a:outerShdw blurRad="50800" dist="50800" dir="5400000" algn="ctr" rotWithShape="0">
                  <a:srgbClr val="2D2D8A">
                    <a:lumMod val="20000"/>
                    <a:lumOff val="80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2D2D8A">
                    <a:lumMod val="20000"/>
                    <a:lumOff val="80000"/>
                  </a:srgbClr>
                </a:outerShdw>
              </a:effectLst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2D2D8A">
                    <a:lumMod val="20000"/>
                    <a:lumOff val="80000"/>
                  </a:srgbClr>
                </a:outerShdw>
              </a:effectLst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50800" dir="5400000" algn="ctr" rotWithShape="0">
                    <a:srgbClr val="2D2D8A">
                      <a:lumMod val="20000"/>
                      <a:lumOff val="8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/>
              </a:rPr>
              <a:t>	A Case-Based, Basics to Advanced Knowledge Review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2D2D8A">
                    <a:lumMod val="20000"/>
                    <a:lumOff val="80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2D2D8A">
                    <a:lumMod val="20000"/>
                    <a:lumOff val="80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35C067-3339-4DD1-A73A-363E6F6CF04A}"/>
              </a:ext>
            </a:extLst>
          </p:cNvPr>
          <p:cNvSpPr txBox="1"/>
          <p:nvPr/>
        </p:nvSpPr>
        <p:spPr>
          <a:xfrm rot="20501433">
            <a:off x="1053518" y="3396021"/>
            <a:ext cx="7123027" cy="116955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CA" sz="800" b="1" dirty="0">
              <a:solidFill>
                <a:srgbClr val="FF0000"/>
              </a:solidFill>
            </a:endParaRPr>
          </a:p>
          <a:p>
            <a:pPr algn="ctr"/>
            <a:r>
              <a:rPr lang="en-CA" b="1" dirty="0">
                <a:solidFill>
                  <a:srgbClr val="FF0000"/>
                </a:solidFill>
              </a:rPr>
              <a:t>International Faculty</a:t>
            </a:r>
          </a:p>
          <a:p>
            <a:pPr algn="ctr"/>
            <a:r>
              <a:rPr lang="en-CA" b="1" dirty="0">
                <a:solidFill>
                  <a:srgbClr val="FF0000"/>
                </a:solidFill>
              </a:rPr>
              <a:t>Javier Escaned, Justin Davies, Allen Jeremias, Nils Johnson, Gary Mintz, Joost Daemen, Ron Waksman</a:t>
            </a:r>
          </a:p>
          <a:p>
            <a:pPr algn="ctr"/>
            <a:endParaRPr lang="en-CA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21649"/>
      </p:ext>
    </p:extLst>
  </p:cSld>
  <p:clrMapOvr>
    <a:masterClrMapping/>
  </p:clrMapOvr>
  <p:transition advTm="1689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C702A-45F2-4F83-A2D6-0E0E316F8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942" y="2372584"/>
            <a:ext cx="8064896" cy="1008000"/>
          </a:xfrm>
        </p:spPr>
        <p:txBody>
          <a:bodyPr/>
          <a:lstStyle/>
          <a:p>
            <a:pPr algn="ctr"/>
            <a:r>
              <a:rPr lang="en-CA" dirty="0"/>
              <a:t>Thank You for Your Attention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8BBDB-37BA-42F2-B7B8-2F4AF8CC5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58903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ard 2017 06 06 RAO CR Pre">
            <a:hlinkClick r:id="" action="ppaction://media"/>
            <a:extLst>
              <a:ext uri="{FF2B5EF4-FFF2-40B4-BE49-F238E27FC236}">
                <a16:creationId xmlns:a16="http://schemas.microsoft.com/office/drawing/2014/main" id="{7828BCDA-4FA5-4F4B-BB22-10324FDC4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3330" y="988182"/>
            <a:ext cx="5521192" cy="5521192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A262011-72BA-40D1-81E6-CA3D82EBF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942" y="332613"/>
            <a:ext cx="8064896" cy="1008000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A Case of 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8BBDB-37BA-42F2-B7B8-2F4AF8CC5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617EC2-C771-43BC-BD26-EE8BFE5B03EA}"/>
              </a:ext>
            </a:extLst>
          </p:cNvPr>
          <p:cNvGrpSpPr/>
          <p:nvPr/>
        </p:nvGrpSpPr>
        <p:grpSpPr>
          <a:xfrm>
            <a:off x="3310394" y="1340613"/>
            <a:ext cx="2598482" cy="1312532"/>
            <a:chOff x="3310394" y="1340613"/>
            <a:chExt cx="2598482" cy="131253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E58D063-B5BA-4FEC-A265-2CD8D3B9C1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0394" y="1686182"/>
              <a:ext cx="642944" cy="385035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D2E1FF1-10C0-4DED-9926-0E35B560A77F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4184073" y="1686182"/>
              <a:ext cx="747034" cy="96696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41CE1F-122C-4071-BE74-0D079F2028F7}"/>
                </a:ext>
              </a:extLst>
            </p:cNvPr>
            <p:cNvSpPr txBox="1"/>
            <p:nvPr/>
          </p:nvSpPr>
          <p:spPr>
            <a:xfrm>
              <a:off x="3953338" y="1340613"/>
              <a:ext cx="1955538" cy="34556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wrap="none" lIns="0" tIns="0" rIns="0" bIns="0" spcCol="432000" rtlCol="0">
              <a:noAutofit/>
            </a:bodyPr>
            <a:lstStyle/>
            <a:p>
              <a:r>
                <a:rPr lang="en-CA" sz="2000" dirty="0">
                  <a:solidFill>
                    <a:schemeClr val="bg1"/>
                  </a:solidFill>
                </a:rPr>
                <a:t> Tandem Lesions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5588058"/>
      </p:ext>
    </p:extLst>
  </p:cSld>
  <p:clrMapOvr>
    <a:masterClrMapping/>
  </p:clrMapOvr>
  <p:transition advTm="505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383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E88BF30-BE5D-4A2D-B1B9-D96118E3A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2" y="2190477"/>
            <a:ext cx="4287233" cy="388632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5704" y="261477"/>
            <a:ext cx="8064896" cy="566057"/>
          </a:xfrm>
        </p:spPr>
        <p:txBody>
          <a:bodyPr/>
          <a:lstStyle/>
          <a:p>
            <a:pPr algn="ctr"/>
            <a:r>
              <a:rPr lang="en-GB" b="1" dirty="0"/>
              <a:t>iFR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899495" y="2549379"/>
            <a:ext cx="3706343" cy="3241216"/>
            <a:chOff x="1008186" y="1196752"/>
            <a:chExt cx="6937411" cy="5353034"/>
          </a:xfrm>
        </p:grpSpPr>
        <p:sp>
          <p:nvSpPr>
            <p:cNvPr id="8" name="TextBox 7"/>
            <p:cNvSpPr txBox="1"/>
            <p:nvPr/>
          </p:nvSpPr>
          <p:spPr>
            <a:xfrm>
              <a:off x="7524328" y="4427820"/>
              <a:ext cx="408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24328" y="5075892"/>
              <a:ext cx="421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Pd</a:t>
              </a:r>
              <a:endParaRPr lang="en-GB" dirty="0"/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186" y="1196752"/>
              <a:ext cx="6516142" cy="5353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4499984" y="2420888"/>
              <a:ext cx="244828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369654" y="1943197"/>
              <a:ext cx="2659764" cy="480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Wave-free period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467668" y="2420888"/>
              <a:ext cx="0" cy="288032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48264" y="2492896"/>
              <a:ext cx="0" cy="288032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526448" y="2492896"/>
              <a:ext cx="2376264" cy="2880320"/>
            </a:xfrm>
            <a:prstGeom prst="rect">
              <a:avLst/>
            </a:prstGeom>
            <a:solidFill>
              <a:srgbClr val="CCFFCC">
                <a:alpha val="1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4320480" y="6147014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/>
            <a:r>
              <a:rPr lang="fr-FR" sz="1600" dirty="0"/>
              <a:t>de </a:t>
            </a:r>
            <a:r>
              <a:rPr lang="fr-FR" sz="1600" dirty="0" err="1"/>
              <a:t>Waard</a:t>
            </a:r>
            <a:r>
              <a:rPr lang="fr-FR" sz="1600" dirty="0"/>
              <a:t> </a:t>
            </a:r>
            <a:r>
              <a:rPr lang="fr-FR" sz="1600" dirty="0" err="1"/>
              <a:t>EuroInterv</a:t>
            </a:r>
            <a:r>
              <a:rPr lang="fr-FR" sz="1600" dirty="0"/>
              <a:t> 2017; 13: 450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520" y="107676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i</a:t>
            </a:r>
            <a:r>
              <a:rPr lang="en-GB" sz="2000" dirty="0">
                <a:solidFill>
                  <a:srgbClr val="FF0000"/>
                </a:solidFill>
              </a:rPr>
              <a:t>nstantaneous</a:t>
            </a:r>
            <a:r>
              <a:rPr lang="en-GB" sz="2000" dirty="0"/>
              <a:t> wave-</a:t>
            </a:r>
            <a:r>
              <a:rPr lang="en-GB" sz="2000" b="1" u="sng" dirty="0"/>
              <a:t>F</a:t>
            </a:r>
            <a:r>
              <a:rPr lang="en-GB" sz="2000" dirty="0"/>
              <a:t>ree pressure </a:t>
            </a:r>
            <a:r>
              <a:rPr lang="en-GB" sz="2000" b="1" u="sng" dirty="0"/>
              <a:t>R</a:t>
            </a:r>
            <a:r>
              <a:rPr lang="en-GB" sz="2000" dirty="0"/>
              <a:t>atio (Pd/Pa) measured </a:t>
            </a:r>
            <a:r>
              <a:rPr lang="en-GB" sz="2000" u="sng" dirty="0">
                <a:solidFill>
                  <a:srgbClr val="FF0000"/>
                </a:solidFill>
              </a:rPr>
              <a:t>at Rest</a:t>
            </a:r>
            <a:r>
              <a:rPr lang="en-GB" sz="2000" dirty="0"/>
              <a:t>,</a:t>
            </a:r>
          </a:p>
          <a:p>
            <a:pPr algn="ctr"/>
            <a:r>
              <a:rPr lang="en-GB" sz="2000" dirty="0"/>
              <a:t> during 75% of diastolic wave-free period of </a:t>
            </a:r>
            <a:r>
              <a:rPr lang="en-GB" sz="2000" dirty="0">
                <a:solidFill>
                  <a:srgbClr val="FF0000"/>
                </a:solidFill>
              </a:rPr>
              <a:t>each single beat.</a:t>
            </a:r>
            <a:r>
              <a:rPr lang="en-GB" sz="2000" dirty="0"/>
              <a:t> </a:t>
            </a:r>
          </a:p>
          <a:p>
            <a:pPr algn="ctr"/>
            <a:r>
              <a:rPr lang="en-GB" sz="2000" dirty="0"/>
              <a:t>(When resistance is naturally constant &amp; minimized, and flow maximized).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E5CB8-8FA8-43BB-97BE-7614379BE915}"/>
              </a:ext>
            </a:extLst>
          </p:cNvPr>
          <p:cNvSpPr txBox="1"/>
          <p:nvPr/>
        </p:nvSpPr>
        <p:spPr>
          <a:xfrm>
            <a:off x="6747739" y="2578180"/>
            <a:ext cx="1351911" cy="284655"/>
          </a:xfrm>
          <a:prstGeom prst="rect">
            <a:avLst/>
          </a:prstGeom>
        </p:spPr>
        <p:txBody>
          <a:bodyPr vert="horz" wrap="none" lIns="0" tIns="0" rIns="0" bIns="0" spcCol="432000" rtlCol="0">
            <a:noAutofit/>
          </a:bodyPr>
          <a:lstStyle/>
          <a:p>
            <a:r>
              <a:rPr lang="en-CA" dirty="0"/>
              <a:t>75% Diastole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E90A4A-B55C-454E-82A6-D69CADFC72A7}"/>
              </a:ext>
            </a:extLst>
          </p:cNvPr>
          <p:cNvSpPr/>
          <p:nvPr/>
        </p:nvSpPr>
        <p:spPr>
          <a:xfrm>
            <a:off x="539750" y="6139355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fr-FR" sz="1600" dirty="0"/>
              <a:t>Sen, Davies et al. JACC 2012; 59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B14E72-571A-4822-84BC-7E6EE8339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252" y="2190476"/>
            <a:ext cx="4150244" cy="32919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EB8EB7-7B61-493A-9A87-E89E1946BFA0}"/>
              </a:ext>
            </a:extLst>
          </p:cNvPr>
          <p:cNvSpPr txBox="1"/>
          <p:nvPr/>
        </p:nvSpPr>
        <p:spPr>
          <a:xfrm>
            <a:off x="6457845" y="4641270"/>
            <a:ext cx="1309522" cy="308878"/>
          </a:xfrm>
          <a:prstGeom prst="rect">
            <a:avLst/>
          </a:prstGeom>
        </p:spPr>
        <p:txBody>
          <a:bodyPr vert="horz" wrap="none" lIns="0" tIns="0" rIns="0" bIns="0" spcCol="432000" rtlCol="0">
            <a:noAutofit/>
          </a:bodyPr>
          <a:lstStyle/>
          <a:p>
            <a:r>
              <a:rPr lang="en-CA" dirty="0">
                <a:solidFill>
                  <a:srgbClr val="00B050"/>
                </a:solidFill>
              </a:rPr>
              <a:t>75% of Diastole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9F589C-73FD-42E8-8FF1-A267FB16EFA1}"/>
              </a:ext>
            </a:extLst>
          </p:cNvPr>
          <p:cNvCxnSpPr>
            <a:cxnSpLocks/>
          </p:cNvCxnSpPr>
          <p:nvPr/>
        </p:nvCxnSpPr>
        <p:spPr>
          <a:xfrm>
            <a:off x="6899790" y="4272229"/>
            <a:ext cx="927570" cy="33544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F90B44-72F2-47D6-AFA0-5E683A4F6AC0}"/>
              </a:ext>
            </a:extLst>
          </p:cNvPr>
          <p:cNvCxnSpPr>
            <a:cxnSpLocks/>
          </p:cNvCxnSpPr>
          <p:nvPr/>
        </p:nvCxnSpPr>
        <p:spPr>
          <a:xfrm flipH="1">
            <a:off x="6536651" y="4325779"/>
            <a:ext cx="23846" cy="31549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788D797-FC69-4CED-B460-22464A19E0C0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2648"/>
      </p:ext>
    </p:extLst>
  </p:cSld>
  <p:clrMapOvr>
    <a:masterClrMapping/>
  </p:clrMapOvr>
  <p:transition advTm="1218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419492"/>
            <a:ext cx="43402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cxnSpLocks noChangeAspect="1"/>
          </p:cNvCxnSpPr>
          <p:nvPr/>
        </p:nvCxnSpPr>
        <p:spPr>
          <a:xfrm>
            <a:off x="1282225" y="3710089"/>
            <a:ext cx="5140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300163" y="1216292"/>
            <a:ext cx="14287" cy="249872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7" name="TextBox 13"/>
          <p:cNvSpPr txBox="1">
            <a:spLocks noChangeArrowheads="1"/>
          </p:cNvSpPr>
          <p:nvPr/>
        </p:nvSpPr>
        <p:spPr bwMode="auto">
          <a:xfrm rot="-5400000">
            <a:off x="181769" y="2272774"/>
            <a:ext cx="1697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/>
              <a:t>Coronary Flow</a:t>
            </a:r>
          </a:p>
        </p:txBody>
      </p:sp>
      <p:sp>
        <p:nvSpPr>
          <p:cNvPr id="12" name="Freeform 11"/>
          <p:cNvSpPr/>
          <p:nvPr/>
        </p:nvSpPr>
        <p:spPr>
          <a:xfrm>
            <a:off x="1541463" y="3103830"/>
            <a:ext cx="4886325" cy="366712"/>
          </a:xfrm>
          <a:custGeom>
            <a:avLst/>
            <a:gdLst>
              <a:gd name="connsiteX0" fmla="*/ 0 w 4982412"/>
              <a:gd name="connsiteY0" fmla="*/ 27479 h 422590"/>
              <a:gd name="connsiteX1" fmla="*/ 4501445 w 4982412"/>
              <a:gd name="connsiteY1" fmla="*/ 41590 h 422590"/>
              <a:gd name="connsiteX2" fmla="*/ 4854222 w 4982412"/>
              <a:gd name="connsiteY2" fmla="*/ 422590 h 422590"/>
              <a:gd name="connsiteX0" fmla="*/ 0 w 5138278"/>
              <a:gd name="connsiteY0" fmla="*/ 24719 h 377497"/>
              <a:gd name="connsiteX1" fmla="*/ 4501445 w 5138278"/>
              <a:gd name="connsiteY1" fmla="*/ 38830 h 377497"/>
              <a:gd name="connsiteX2" fmla="*/ 5104817 w 5138278"/>
              <a:gd name="connsiteY2" fmla="*/ 377497 h 377497"/>
              <a:gd name="connsiteX0" fmla="*/ 0 w 5104818"/>
              <a:gd name="connsiteY0" fmla="*/ 24719 h 377497"/>
              <a:gd name="connsiteX1" fmla="*/ 4501445 w 5104818"/>
              <a:gd name="connsiteY1" fmla="*/ 38830 h 377497"/>
              <a:gd name="connsiteX2" fmla="*/ 4746558 w 5104818"/>
              <a:gd name="connsiteY2" fmla="*/ 67053 h 377497"/>
              <a:gd name="connsiteX3" fmla="*/ 5104817 w 5104818"/>
              <a:gd name="connsiteY3" fmla="*/ 377497 h 377497"/>
              <a:gd name="connsiteX0" fmla="*/ 0 w 5104817"/>
              <a:gd name="connsiteY0" fmla="*/ 15015 h 367793"/>
              <a:gd name="connsiteX1" fmla="*/ 4501445 w 5104817"/>
              <a:gd name="connsiteY1" fmla="*/ 29126 h 367793"/>
              <a:gd name="connsiteX2" fmla="*/ 4908708 w 5104817"/>
              <a:gd name="connsiteY2" fmla="*/ 198460 h 367793"/>
              <a:gd name="connsiteX3" fmla="*/ 5104817 w 5104817"/>
              <a:gd name="connsiteY3" fmla="*/ 367793 h 367793"/>
              <a:gd name="connsiteX0" fmla="*/ 0 w 5104817"/>
              <a:gd name="connsiteY0" fmla="*/ 15015 h 367793"/>
              <a:gd name="connsiteX1" fmla="*/ 3867588 w 5104817"/>
              <a:gd name="connsiteY1" fmla="*/ 29126 h 367793"/>
              <a:gd name="connsiteX2" fmla="*/ 4908708 w 5104817"/>
              <a:gd name="connsiteY2" fmla="*/ 198460 h 367793"/>
              <a:gd name="connsiteX3" fmla="*/ 5104817 w 5104817"/>
              <a:gd name="connsiteY3" fmla="*/ 367793 h 36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4817" h="367793">
                <a:moveTo>
                  <a:pt x="0" y="15015"/>
                </a:moveTo>
                <a:cubicBezTo>
                  <a:pt x="1846204" y="-10856"/>
                  <a:pt x="3049470" y="-1448"/>
                  <a:pt x="3867588" y="29126"/>
                </a:cubicBezTo>
                <a:cubicBezTo>
                  <a:pt x="4685706" y="59700"/>
                  <a:pt x="4808146" y="142016"/>
                  <a:pt x="4908708" y="198460"/>
                </a:cubicBezTo>
                <a:cubicBezTo>
                  <a:pt x="5009270" y="254904"/>
                  <a:pt x="5045107" y="316052"/>
                  <a:pt x="5104817" y="367793"/>
                </a:cubicBezTo>
              </a:path>
            </a:pathLst>
          </a:custGeom>
          <a:ln w="571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40969" name="TextBox 16"/>
          <p:cNvSpPr txBox="1">
            <a:spLocks noChangeArrowheads="1"/>
          </p:cNvSpPr>
          <p:nvPr/>
        </p:nvSpPr>
        <p:spPr bwMode="auto">
          <a:xfrm>
            <a:off x="1423988" y="1119455"/>
            <a:ext cx="1531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/>
              <a:t>Hyperemic Flow</a:t>
            </a:r>
          </a:p>
        </p:txBody>
      </p:sp>
      <p:sp>
        <p:nvSpPr>
          <p:cNvPr id="40970" name="TextBox 18"/>
          <p:cNvSpPr txBox="1">
            <a:spLocks noChangeArrowheads="1"/>
          </p:cNvSpPr>
          <p:nvPr/>
        </p:nvSpPr>
        <p:spPr bwMode="auto">
          <a:xfrm>
            <a:off x="1443038" y="2787917"/>
            <a:ext cx="993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/>
              <a:t>Rest Flow</a:t>
            </a:r>
          </a:p>
        </p:txBody>
      </p:sp>
      <p:sp>
        <p:nvSpPr>
          <p:cNvPr id="18" name="Oval 17"/>
          <p:cNvSpPr/>
          <p:nvPr/>
        </p:nvSpPr>
        <p:spPr>
          <a:xfrm>
            <a:off x="3814763" y="3011755"/>
            <a:ext cx="168275" cy="1841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5" name="Oval 14"/>
          <p:cNvSpPr/>
          <p:nvPr/>
        </p:nvSpPr>
        <p:spPr>
          <a:xfrm>
            <a:off x="5605463" y="3048267"/>
            <a:ext cx="168275" cy="18256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773738" y="2670442"/>
            <a:ext cx="696912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470650" y="1675080"/>
            <a:ext cx="9525" cy="99536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967163" y="1675080"/>
            <a:ext cx="2513012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77" name="TextBox 25"/>
          <p:cNvSpPr txBox="1">
            <a:spLocks noChangeArrowheads="1"/>
          </p:cNvSpPr>
          <p:nvPr/>
        </p:nvSpPr>
        <p:spPr bwMode="auto">
          <a:xfrm>
            <a:off x="6650038" y="2948255"/>
            <a:ext cx="20907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/>
              <a:t>Minimal change in </a:t>
            </a:r>
          </a:p>
          <a:p>
            <a:pPr eaLnBrk="1" hangingPunct="1"/>
            <a:r>
              <a:rPr lang="en-US" altLang="en-US" sz="1600" dirty="0"/>
              <a:t>rest flow after PCI of B:</a:t>
            </a:r>
          </a:p>
          <a:p>
            <a:pPr eaLnBrk="1" hangingPunct="1"/>
            <a:r>
              <a:rPr lang="en-US" altLang="en-US" sz="1600" b="1" dirty="0"/>
              <a:t>Same iFR value</a:t>
            </a:r>
          </a:p>
        </p:txBody>
      </p:sp>
      <p:sp>
        <p:nvSpPr>
          <p:cNvPr id="28" name="Oval 27"/>
          <p:cNvSpPr/>
          <p:nvPr/>
        </p:nvSpPr>
        <p:spPr>
          <a:xfrm>
            <a:off x="5605463" y="2576780"/>
            <a:ext cx="168275" cy="1825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9" name="Oval 28"/>
          <p:cNvSpPr/>
          <p:nvPr/>
        </p:nvSpPr>
        <p:spPr>
          <a:xfrm>
            <a:off x="3814763" y="1592530"/>
            <a:ext cx="168275" cy="1841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pic>
        <p:nvPicPr>
          <p:cNvPr id="40986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1413142"/>
            <a:ext cx="593725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 flipV="1">
            <a:off x="5799138" y="3126055"/>
            <a:ext cx="696912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910013" y="3062555"/>
            <a:ext cx="2513012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444058" y="6168960"/>
            <a:ext cx="44570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/>
              <a:t>Nijjer</a:t>
            </a:r>
            <a:r>
              <a:rPr lang="en-US" sz="1600" dirty="0"/>
              <a:t> iFR Pullback CV </a:t>
            </a:r>
            <a:r>
              <a:rPr lang="en-US" sz="1600" dirty="0" err="1"/>
              <a:t>Revasc</a:t>
            </a:r>
            <a:r>
              <a:rPr lang="en-US" sz="1600" dirty="0"/>
              <a:t> Medicine 2015 16 167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2141" y="319328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iFR</a:t>
            </a:r>
            <a:r>
              <a:rPr lang="en-CA" dirty="0"/>
              <a:t> 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1545926" y="151057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FFR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3018160" y="3435849"/>
            <a:ext cx="1414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Stenosis Severity</a:t>
            </a:r>
            <a:endParaRPr lang="fr-FR" sz="140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6DCD047-DE7B-46F9-A680-573AF23F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-6785"/>
            <a:ext cx="8793126" cy="1005259"/>
          </a:xfrm>
        </p:spPr>
        <p:txBody>
          <a:bodyPr>
            <a:noAutofit/>
          </a:bodyPr>
          <a:lstStyle/>
          <a:p>
            <a:r>
              <a:rPr lang="en-US" sz="2800" dirty="0"/>
              <a:t>iFR, due to Minimal Lesion Interaction,</a:t>
            </a:r>
            <a:br>
              <a:rPr lang="en-US" sz="2800" dirty="0"/>
            </a:br>
            <a:r>
              <a:rPr lang="en-US" sz="2800" dirty="0"/>
              <a:t>is most Useful to Assess Serial Lesions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20F865B-8D58-45CF-A3FE-630F52DFC04B}"/>
              </a:ext>
            </a:extLst>
          </p:cNvPr>
          <p:cNvSpPr/>
          <p:nvPr/>
        </p:nvSpPr>
        <p:spPr>
          <a:xfrm>
            <a:off x="5550757" y="2903358"/>
            <a:ext cx="318597" cy="34377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D36F23D2-CAB9-4992-8473-E7FED5662DBC}"/>
              </a:ext>
            </a:extLst>
          </p:cNvPr>
          <p:cNvSpPr/>
          <p:nvPr/>
        </p:nvSpPr>
        <p:spPr>
          <a:xfrm>
            <a:off x="3739328" y="2896578"/>
            <a:ext cx="318597" cy="34377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 6"/>
          <p:cNvSpPr>
            <a:spLocks noChangeAspect="1"/>
          </p:cNvSpPr>
          <p:nvPr/>
        </p:nvSpPr>
        <p:spPr>
          <a:xfrm>
            <a:off x="1443038" y="4065263"/>
            <a:ext cx="4757820" cy="272675"/>
          </a:xfrm>
          <a:custGeom>
            <a:avLst/>
            <a:gdLst>
              <a:gd name="connsiteX0" fmla="*/ 0 w 5517445"/>
              <a:gd name="connsiteY0" fmla="*/ 54962 h 280760"/>
              <a:gd name="connsiteX1" fmla="*/ 1425222 w 5517445"/>
              <a:gd name="connsiteY1" fmla="*/ 12628 h 280760"/>
              <a:gd name="connsiteX2" fmla="*/ 1890889 w 5517445"/>
              <a:gd name="connsiteY2" fmla="*/ 252517 h 280760"/>
              <a:gd name="connsiteX3" fmla="*/ 2215445 w 5517445"/>
              <a:gd name="connsiteY3" fmla="*/ 26740 h 280760"/>
              <a:gd name="connsiteX4" fmla="*/ 3852334 w 5517445"/>
              <a:gd name="connsiteY4" fmla="*/ 40851 h 280760"/>
              <a:gd name="connsiteX5" fmla="*/ 4205111 w 5517445"/>
              <a:gd name="connsiteY5" fmla="*/ 280740 h 280760"/>
              <a:gd name="connsiteX6" fmla="*/ 4416778 w 5517445"/>
              <a:gd name="connsiteY6" fmla="*/ 26740 h 280760"/>
              <a:gd name="connsiteX7" fmla="*/ 5517445 w 5517445"/>
              <a:gd name="connsiteY7" fmla="*/ 26740 h 2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7445" h="280760">
                <a:moveTo>
                  <a:pt x="0" y="54962"/>
                </a:moveTo>
                <a:cubicBezTo>
                  <a:pt x="555037" y="17332"/>
                  <a:pt x="1110074" y="-20298"/>
                  <a:pt x="1425222" y="12628"/>
                </a:cubicBezTo>
                <a:cubicBezTo>
                  <a:pt x="1740370" y="45554"/>
                  <a:pt x="1759185" y="250165"/>
                  <a:pt x="1890889" y="252517"/>
                </a:cubicBezTo>
                <a:cubicBezTo>
                  <a:pt x="2022593" y="254869"/>
                  <a:pt x="1888538" y="62018"/>
                  <a:pt x="2215445" y="26740"/>
                </a:cubicBezTo>
                <a:cubicBezTo>
                  <a:pt x="2542352" y="-8538"/>
                  <a:pt x="3520723" y="-1482"/>
                  <a:pt x="3852334" y="40851"/>
                </a:cubicBezTo>
                <a:cubicBezTo>
                  <a:pt x="4183945" y="83184"/>
                  <a:pt x="4111037" y="283092"/>
                  <a:pt x="4205111" y="280740"/>
                </a:cubicBezTo>
                <a:cubicBezTo>
                  <a:pt x="4299185" y="278388"/>
                  <a:pt x="4198056" y="69073"/>
                  <a:pt x="4416778" y="26740"/>
                </a:cubicBezTo>
                <a:cubicBezTo>
                  <a:pt x="4635500" y="-15593"/>
                  <a:pt x="5517445" y="26740"/>
                  <a:pt x="5517445" y="2674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 flipV="1">
            <a:off x="1443038" y="4502528"/>
            <a:ext cx="4757820" cy="272675"/>
          </a:xfrm>
          <a:custGeom>
            <a:avLst/>
            <a:gdLst>
              <a:gd name="connsiteX0" fmla="*/ 0 w 5517445"/>
              <a:gd name="connsiteY0" fmla="*/ 54962 h 280760"/>
              <a:gd name="connsiteX1" fmla="*/ 1425222 w 5517445"/>
              <a:gd name="connsiteY1" fmla="*/ 12628 h 280760"/>
              <a:gd name="connsiteX2" fmla="*/ 1890889 w 5517445"/>
              <a:gd name="connsiteY2" fmla="*/ 252517 h 280760"/>
              <a:gd name="connsiteX3" fmla="*/ 2215445 w 5517445"/>
              <a:gd name="connsiteY3" fmla="*/ 26740 h 280760"/>
              <a:gd name="connsiteX4" fmla="*/ 3852334 w 5517445"/>
              <a:gd name="connsiteY4" fmla="*/ 40851 h 280760"/>
              <a:gd name="connsiteX5" fmla="*/ 4205111 w 5517445"/>
              <a:gd name="connsiteY5" fmla="*/ 280740 h 280760"/>
              <a:gd name="connsiteX6" fmla="*/ 4416778 w 5517445"/>
              <a:gd name="connsiteY6" fmla="*/ 26740 h 280760"/>
              <a:gd name="connsiteX7" fmla="*/ 5517445 w 5517445"/>
              <a:gd name="connsiteY7" fmla="*/ 26740 h 2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7445" h="280760">
                <a:moveTo>
                  <a:pt x="0" y="54962"/>
                </a:moveTo>
                <a:cubicBezTo>
                  <a:pt x="555037" y="17332"/>
                  <a:pt x="1110074" y="-20298"/>
                  <a:pt x="1425222" y="12628"/>
                </a:cubicBezTo>
                <a:cubicBezTo>
                  <a:pt x="1740370" y="45554"/>
                  <a:pt x="1759185" y="250165"/>
                  <a:pt x="1890889" y="252517"/>
                </a:cubicBezTo>
                <a:cubicBezTo>
                  <a:pt x="2022593" y="254869"/>
                  <a:pt x="1888538" y="62018"/>
                  <a:pt x="2215445" y="26740"/>
                </a:cubicBezTo>
                <a:cubicBezTo>
                  <a:pt x="2542352" y="-8538"/>
                  <a:pt x="3520723" y="-1482"/>
                  <a:pt x="3852334" y="40851"/>
                </a:cubicBezTo>
                <a:cubicBezTo>
                  <a:pt x="4183945" y="83184"/>
                  <a:pt x="4111037" y="283092"/>
                  <a:pt x="4205111" y="280740"/>
                </a:cubicBezTo>
                <a:cubicBezTo>
                  <a:pt x="4299185" y="278388"/>
                  <a:pt x="4198056" y="69073"/>
                  <a:pt x="4416778" y="26740"/>
                </a:cubicBezTo>
                <a:cubicBezTo>
                  <a:pt x="4635500" y="-15593"/>
                  <a:pt x="5517445" y="26740"/>
                  <a:pt x="5517445" y="2674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1443038" y="5222989"/>
            <a:ext cx="4757820" cy="272675"/>
          </a:xfrm>
          <a:custGeom>
            <a:avLst/>
            <a:gdLst>
              <a:gd name="connsiteX0" fmla="*/ 0 w 5517445"/>
              <a:gd name="connsiteY0" fmla="*/ 54962 h 280760"/>
              <a:gd name="connsiteX1" fmla="*/ 1425222 w 5517445"/>
              <a:gd name="connsiteY1" fmla="*/ 12628 h 280760"/>
              <a:gd name="connsiteX2" fmla="*/ 1890889 w 5517445"/>
              <a:gd name="connsiteY2" fmla="*/ 252517 h 280760"/>
              <a:gd name="connsiteX3" fmla="*/ 2215445 w 5517445"/>
              <a:gd name="connsiteY3" fmla="*/ 26740 h 280760"/>
              <a:gd name="connsiteX4" fmla="*/ 3852334 w 5517445"/>
              <a:gd name="connsiteY4" fmla="*/ 40851 h 280760"/>
              <a:gd name="connsiteX5" fmla="*/ 4205111 w 5517445"/>
              <a:gd name="connsiteY5" fmla="*/ 280740 h 280760"/>
              <a:gd name="connsiteX6" fmla="*/ 4416778 w 5517445"/>
              <a:gd name="connsiteY6" fmla="*/ 26740 h 280760"/>
              <a:gd name="connsiteX7" fmla="*/ 5517445 w 5517445"/>
              <a:gd name="connsiteY7" fmla="*/ 26740 h 2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7445" h="280760">
                <a:moveTo>
                  <a:pt x="0" y="54962"/>
                </a:moveTo>
                <a:cubicBezTo>
                  <a:pt x="555037" y="17332"/>
                  <a:pt x="1110074" y="-20298"/>
                  <a:pt x="1425222" y="12628"/>
                </a:cubicBezTo>
                <a:cubicBezTo>
                  <a:pt x="1740370" y="45554"/>
                  <a:pt x="1759185" y="250165"/>
                  <a:pt x="1890889" y="252517"/>
                </a:cubicBezTo>
                <a:cubicBezTo>
                  <a:pt x="2022593" y="254869"/>
                  <a:pt x="1888538" y="62018"/>
                  <a:pt x="2215445" y="26740"/>
                </a:cubicBezTo>
                <a:cubicBezTo>
                  <a:pt x="2542352" y="-8538"/>
                  <a:pt x="3520723" y="-1482"/>
                  <a:pt x="3852334" y="40851"/>
                </a:cubicBezTo>
                <a:cubicBezTo>
                  <a:pt x="4183945" y="83184"/>
                  <a:pt x="4111037" y="283092"/>
                  <a:pt x="4205111" y="280740"/>
                </a:cubicBezTo>
                <a:cubicBezTo>
                  <a:pt x="4299185" y="278388"/>
                  <a:pt x="4198056" y="69073"/>
                  <a:pt x="4416778" y="26740"/>
                </a:cubicBezTo>
                <a:cubicBezTo>
                  <a:pt x="4635500" y="-15593"/>
                  <a:pt x="5517445" y="26740"/>
                  <a:pt x="5517445" y="2674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1" name="Freeform 30"/>
          <p:cNvSpPr>
            <a:spLocks noChangeAspect="1"/>
          </p:cNvSpPr>
          <p:nvPr/>
        </p:nvSpPr>
        <p:spPr>
          <a:xfrm flipV="1">
            <a:off x="1443038" y="5660255"/>
            <a:ext cx="4757820" cy="272675"/>
          </a:xfrm>
          <a:custGeom>
            <a:avLst/>
            <a:gdLst>
              <a:gd name="connsiteX0" fmla="*/ 0 w 5517445"/>
              <a:gd name="connsiteY0" fmla="*/ 54962 h 280760"/>
              <a:gd name="connsiteX1" fmla="*/ 1425222 w 5517445"/>
              <a:gd name="connsiteY1" fmla="*/ 12628 h 280760"/>
              <a:gd name="connsiteX2" fmla="*/ 1890889 w 5517445"/>
              <a:gd name="connsiteY2" fmla="*/ 252517 h 280760"/>
              <a:gd name="connsiteX3" fmla="*/ 2215445 w 5517445"/>
              <a:gd name="connsiteY3" fmla="*/ 26740 h 280760"/>
              <a:gd name="connsiteX4" fmla="*/ 3852334 w 5517445"/>
              <a:gd name="connsiteY4" fmla="*/ 40851 h 280760"/>
              <a:gd name="connsiteX5" fmla="*/ 4205111 w 5517445"/>
              <a:gd name="connsiteY5" fmla="*/ 280740 h 280760"/>
              <a:gd name="connsiteX6" fmla="*/ 4416778 w 5517445"/>
              <a:gd name="connsiteY6" fmla="*/ 26740 h 280760"/>
              <a:gd name="connsiteX7" fmla="*/ 5517445 w 5517445"/>
              <a:gd name="connsiteY7" fmla="*/ 26740 h 2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7445" h="280760">
                <a:moveTo>
                  <a:pt x="0" y="54962"/>
                </a:moveTo>
                <a:cubicBezTo>
                  <a:pt x="555037" y="17332"/>
                  <a:pt x="1110074" y="-20298"/>
                  <a:pt x="1425222" y="12628"/>
                </a:cubicBezTo>
                <a:cubicBezTo>
                  <a:pt x="1740370" y="45554"/>
                  <a:pt x="1759185" y="250165"/>
                  <a:pt x="1890889" y="252517"/>
                </a:cubicBezTo>
                <a:cubicBezTo>
                  <a:pt x="2022593" y="254869"/>
                  <a:pt x="1888538" y="62018"/>
                  <a:pt x="2215445" y="26740"/>
                </a:cubicBezTo>
                <a:cubicBezTo>
                  <a:pt x="2542352" y="-8538"/>
                  <a:pt x="3520723" y="-1482"/>
                  <a:pt x="3852334" y="40851"/>
                </a:cubicBezTo>
                <a:cubicBezTo>
                  <a:pt x="4183945" y="83184"/>
                  <a:pt x="4111037" y="283092"/>
                  <a:pt x="4205111" y="280740"/>
                </a:cubicBezTo>
                <a:cubicBezTo>
                  <a:pt x="4299185" y="278388"/>
                  <a:pt x="4198056" y="69073"/>
                  <a:pt x="4416778" y="26740"/>
                </a:cubicBezTo>
                <a:cubicBezTo>
                  <a:pt x="4635500" y="-15593"/>
                  <a:pt x="5517445" y="26740"/>
                  <a:pt x="5517445" y="2674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4" name="Rectangle 33"/>
          <p:cNvSpPr>
            <a:spLocks noChangeAspect="1"/>
          </p:cNvSpPr>
          <p:nvPr/>
        </p:nvSpPr>
        <p:spPr>
          <a:xfrm>
            <a:off x="4454786" y="5231757"/>
            <a:ext cx="1204856" cy="701173"/>
          </a:xfrm>
          <a:prstGeom prst="rect">
            <a:avLst/>
          </a:prstGeom>
          <a:pattFill prst="wave">
            <a:fgClr>
              <a:schemeClr val="bg1">
                <a:lumMod val="75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40985" name="TextBox 34"/>
          <p:cNvSpPr txBox="1">
            <a:spLocks noChangeAspect="1" noChangeArrowheads="1"/>
          </p:cNvSpPr>
          <p:nvPr/>
        </p:nvSpPr>
        <p:spPr bwMode="auto">
          <a:xfrm>
            <a:off x="6899088" y="4062013"/>
            <a:ext cx="1314391" cy="4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dirty="0"/>
              <a:t>Pre-PCI</a:t>
            </a:r>
          </a:p>
        </p:txBody>
      </p:sp>
      <p:sp>
        <p:nvSpPr>
          <p:cNvPr id="40990" name="TextBox 41"/>
          <p:cNvSpPr txBox="1">
            <a:spLocks noChangeAspect="1" noChangeArrowheads="1"/>
          </p:cNvSpPr>
          <p:nvPr/>
        </p:nvSpPr>
        <p:spPr bwMode="auto">
          <a:xfrm>
            <a:off x="6899088" y="5327777"/>
            <a:ext cx="15463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/>
              <a:t>Post-PCI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B36F7CC-E33E-4D1D-B9C8-D128EAD07454}"/>
              </a:ext>
            </a:extLst>
          </p:cNvPr>
          <p:cNvSpPr/>
          <p:nvPr/>
        </p:nvSpPr>
        <p:spPr>
          <a:xfrm>
            <a:off x="3687572" y="5419082"/>
            <a:ext cx="294984" cy="31775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6BE36DA6-BC06-486F-933F-25B183179A51}"/>
              </a:ext>
            </a:extLst>
          </p:cNvPr>
          <p:cNvSpPr/>
          <p:nvPr/>
        </p:nvSpPr>
        <p:spPr>
          <a:xfrm>
            <a:off x="3693062" y="4249845"/>
            <a:ext cx="294984" cy="31775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TextBox 24">
            <a:extLst>
              <a:ext uri="{FF2B5EF4-FFF2-40B4-BE49-F238E27FC236}">
                <a16:creationId xmlns:a16="http://schemas.microsoft.com/office/drawing/2014/main" id="{6162658C-DAA1-43B3-92FA-5300430EC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038" y="1674707"/>
            <a:ext cx="20663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/>
              <a:t>Increase in </a:t>
            </a:r>
            <a:r>
              <a:rPr lang="en-US" altLang="en-US" sz="1600" u="sng" dirty="0"/>
              <a:t>hyperemic </a:t>
            </a:r>
            <a:r>
              <a:rPr lang="en-US" altLang="en-US" sz="1600" dirty="0"/>
              <a:t>flow after PCI of B:</a:t>
            </a:r>
          </a:p>
          <a:p>
            <a:pPr eaLnBrk="1" hangingPunct="1"/>
            <a:r>
              <a:rPr lang="en-US" altLang="en-US" sz="1600" dirty="0" err="1"/>
              <a:t>FFR</a:t>
            </a:r>
            <a:r>
              <a:rPr lang="en-US" altLang="en-US" sz="1600" dirty="0"/>
              <a:t> value will ↓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9B045B-03EE-425A-8DF2-C2A457803C9A}"/>
              </a:ext>
            </a:extLst>
          </p:cNvPr>
          <p:cNvSpPr txBox="1"/>
          <p:nvPr/>
        </p:nvSpPr>
        <p:spPr>
          <a:xfrm>
            <a:off x="4902364" y="377845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041869-396A-4024-93F5-6621181D5253}"/>
              </a:ext>
            </a:extLst>
          </p:cNvPr>
          <p:cNvSpPr txBox="1"/>
          <p:nvPr/>
        </p:nvSpPr>
        <p:spPr>
          <a:xfrm>
            <a:off x="2891369" y="378744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DD7C13-42D4-4A6C-8FF9-1BE3B82A371F}"/>
              </a:ext>
            </a:extLst>
          </p:cNvPr>
          <p:cNvSpPr txBox="1"/>
          <p:nvPr/>
        </p:nvSpPr>
        <p:spPr>
          <a:xfrm>
            <a:off x="2875933" y="488970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250CBF-3CC0-45E5-A2A6-DF1B30DBD806}"/>
              </a:ext>
            </a:extLst>
          </p:cNvPr>
          <p:cNvSpPr txBox="1"/>
          <p:nvPr/>
        </p:nvSpPr>
        <p:spPr>
          <a:xfrm>
            <a:off x="5563492" y="319590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A596F4-A8C8-4435-8496-AB79835DF878}"/>
              </a:ext>
            </a:extLst>
          </p:cNvPr>
          <p:cNvSpPr txBox="1"/>
          <p:nvPr/>
        </p:nvSpPr>
        <p:spPr>
          <a:xfrm>
            <a:off x="1959810" y="3223094"/>
            <a:ext cx="2612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(instantaneous wave-free period)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831942-422F-405F-B155-4A36AD70776C}"/>
              </a:ext>
            </a:extLst>
          </p:cNvPr>
          <p:cNvSpPr/>
          <p:nvPr/>
        </p:nvSpPr>
        <p:spPr>
          <a:xfrm>
            <a:off x="251520" y="1052735"/>
            <a:ext cx="8640960" cy="544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8B8130-E526-435D-BD75-135AEC1CA19F}"/>
              </a:ext>
            </a:extLst>
          </p:cNvPr>
          <p:cNvSpPr/>
          <p:nvPr/>
        </p:nvSpPr>
        <p:spPr>
          <a:xfrm>
            <a:off x="6228528" y="2741734"/>
            <a:ext cx="2663952" cy="11577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779295"/>
      </p:ext>
    </p:extLst>
  </p:cSld>
  <p:clrMapOvr>
    <a:masterClrMapping/>
  </p:clrMapOvr>
  <p:transition advTm="6185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920E87D5-73B5-4582-883F-72658511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30" y="974453"/>
            <a:ext cx="5518774" cy="55187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8BBDB-37BA-42F2-B7B8-2F4AF8CC5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4" name="Picture 3" descr="A picture containing white, wall, indoor, photo&#10;&#10;Description generated with high confidence">
            <a:extLst>
              <a:ext uri="{FF2B5EF4-FFF2-40B4-BE49-F238E27FC236}">
                <a16:creationId xmlns:a16="http://schemas.microsoft.com/office/drawing/2014/main" id="{BE5EB2B7-6BF5-4461-8D05-22A0A3FAC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21" y="1152952"/>
            <a:ext cx="1692086" cy="1692086"/>
          </a:xfrm>
          <a:prstGeom prst="rect">
            <a:avLst/>
          </a:prstGeom>
        </p:spPr>
      </p:pic>
      <p:pic>
        <p:nvPicPr>
          <p:cNvPr id="9" name="Picture 8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8A6D3ACC-A701-44C4-B412-E4747C40C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01" y="3814098"/>
            <a:ext cx="3074627" cy="24597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DD6748-597F-44ED-866D-DBE14A437FB4}"/>
              </a:ext>
            </a:extLst>
          </p:cNvPr>
          <p:cNvCxnSpPr>
            <a:cxnSpLocks/>
          </p:cNvCxnSpPr>
          <p:nvPr/>
        </p:nvCxnSpPr>
        <p:spPr>
          <a:xfrm flipH="1">
            <a:off x="4790003" y="2831019"/>
            <a:ext cx="1424143" cy="65585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FBDCFE9-E6E7-4D11-A67E-211D4AE7B9A0}"/>
              </a:ext>
            </a:extLst>
          </p:cNvPr>
          <p:cNvSpPr txBox="1"/>
          <p:nvPr/>
        </p:nvSpPr>
        <p:spPr>
          <a:xfrm>
            <a:off x="4114799" y="2150876"/>
            <a:ext cx="914400" cy="299864"/>
          </a:xfrm>
          <a:prstGeom prst="rect">
            <a:avLst/>
          </a:prstGeom>
        </p:spPr>
        <p:txBody>
          <a:bodyPr vert="horz" wrap="none" lIns="0" tIns="0" rIns="0" bIns="0" spcCol="432000" rtlCol="0">
            <a:noAutofit/>
          </a:bodyPr>
          <a:lstStyle/>
          <a:p>
            <a:pPr algn="ctr"/>
            <a:r>
              <a:rPr lang="en-CA" dirty="0"/>
              <a:t>Distal LAD iFR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9FFADA-6166-4BDD-8460-6E456C6B8AD6}"/>
              </a:ext>
            </a:extLst>
          </p:cNvPr>
          <p:cNvSpPr/>
          <p:nvPr/>
        </p:nvSpPr>
        <p:spPr>
          <a:xfrm>
            <a:off x="3115091" y="3856938"/>
            <a:ext cx="607823" cy="59982"/>
          </a:xfrm>
          <a:prstGeom prst="rect">
            <a:avLst/>
          </a:prstGeom>
          <a:solidFill>
            <a:srgbClr val="0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29F7B74-32A6-4D34-B02F-CEB6C6DC8F4B}"/>
              </a:ext>
            </a:extLst>
          </p:cNvPr>
          <p:cNvSpPr txBox="1">
            <a:spLocks/>
          </p:cNvSpPr>
          <p:nvPr/>
        </p:nvSpPr>
        <p:spPr>
          <a:xfrm>
            <a:off x="1458981" y="204884"/>
            <a:ext cx="6226038" cy="567033"/>
          </a:xfrm>
          <a:prstGeom prst="rect">
            <a:avLst/>
          </a:prstGeom>
          <a:solidFill>
            <a:srgbClr val="002448"/>
          </a:solidFill>
        </p:spPr>
        <p:txBody>
          <a:bodyPr vert="horz" lIns="0" tIns="0" rIns="0" bIns="0" spcCol="432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>
                <a:solidFill>
                  <a:schemeClr val="bg1"/>
                </a:solidFill>
              </a:rPr>
              <a:t>A Case of Tandem Lesions…</a:t>
            </a:r>
          </a:p>
        </p:txBody>
      </p:sp>
    </p:spTree>
    <p:extLst>
      <p:ext uri="{BB962C8B-B14F-4D97-AF65-F5344CB8AC3E}">
        <p14:creationId xmlns:p14="http://schemas.microsoft.com/office/powerpoint/2010/main" val="1289407027"/>
      </p:ext>
    </p:extLst>
  </p:cSld>
  <p:clrMapOvr>
    <a:masterClrMapping/>
  </p:clrMapOvr>
  <p:transition advTm="6113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920E87D5-73B5-4582-883F-72658511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30" y="974453"/>
            <a:ext cx="5518774" cy="55187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8BBDB-37BA-42F2-B7B8-2F4AF8CC5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CB6C5-21E5-4CEF-8362-32BF37EFA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28" y="1163470"/>
            <a:ext cx="1681568" cy="1681568"/>
          </a:xfrm>
          <a:prstGeom prst="rect">
            <a:avLst/>
          </a:prstGeom>
        </p:spPr>
      </p:pic>
      <p:pic>
        <p:nvPicPr>
          <p:cNvPr id="10" name="Picture 9" descr="A screen shot of a monitor&#10;&#10;Description generated with high confidence">
            <a:extLst>
              <a:ext uri="{FF2B5EF4-FFF2-40B4-BE49-F238E27FC236}">
                <a16:creationId xmlns:a16="http://schemas.microsoft.com/office/drawing/2014/main" id="{020E7AFC-0C9D-46F0-A037-EA66D0729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08" y="3814098"/>
            <a:ext cx="3074628" cy="245970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20D1F1-4831-40F7-B457-94335D9FA84E}"/>
              </a:ext>
            </a:extLst>
          </p:cNvPr>
          <p:cNvCxnSpPr>
            <a:cxnSpLocks/>
          </p:cNvCxnSpPr>
          <p:nvPr/>
        </p:nvCxnSpPr>
        <p:spPr>
          <a:xfrm flipH="1">
            <a:off x="3348763" y="1975424"/>
            <a:ext cx="2007366" cy="18643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B08B85-9C4B-473A-AF30-62497470EEFE}"/>
              </a:ext>
            </a:extLst>
          </p:cNvPr>
          <p:cNvSpPr txBox="1"/>
          <p:nvPr/>
        </p:nvSpPr>
        <p:spPr>
          <a:xfrm>
            <a:off x="4114799" y="2150876"/>
            <a:ext cx="914400" cy="299864"/>
          </a:xfrm>
          <a:prstGeom prst="rect">
            <a:avLst/>
          </a:prstGeom>
        </p:spPr>
        <p:txBody>
          <a:bodyPr vert="horz" wrap="none" lIns="0" tIns="0" rIns="0" bIns="0" spcCol="432000" rtlCol="0">
            <a:noAutofit/>
          </a:bodyPr>
          <a:lstStyle/>
          <a:p>
            <a:pPr algn="ctr"/>
            <a:r>
              <a:rPr lang="en-CA" dirty="0"/>
              <a:t>Prox. LAD iFR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F08F4-730A-49BE-B118-4E772D3992CA}"/>
              </a:ext>
            </a:extLst>
          </p:cNvPr>
          <p:cNvSpPr/>
          <p:nvPr/>
        </p:nvSpPr>
        <p:spPr>
          <a:xfrm>
            <a:off x="3123089" y="3856938"/>
            <a:ext cx="607823" cy="59982"/>
          </a:xfrm>
          <a:prstGeom prst="rect">
            <a:avLst/>
          </a:prstGeom>
          <a:solidFill>
            <a:srgbClr val="02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E259A8C8-ECCB-4300-B777-474FF50E23B0}"/>
              </a:ext>
            </a:extLst>
          </p:cNvPr>
          <p:cNvSpPr txBox="1">
            <a:spLocks/>
          </p:cNvSpPr>
          <p:nvPr/>
        </p:nvSpPr>
        <p:spPr>
          <a:xfrm>
            <a:off x="1458981" y="204884"/>
            <a:ext cx="6226038" cy="567033"/>
          </a:xfrm>
          <a:prstGeom prst="rect">
            <a:avLst/>
          </a:prstGeom>
          <a:solidFill>
            <a:srgbClr val="002448"/>
          </a:solidFill>
        </p:spPr>
        <p:txBody>
          <a:bodyPr vert="horz" lIns="0" tIns="0" rIns="0" bIns="0" spcCol="432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>
                <a:solidFill>
                  <a:schemeClr val="bg1"/>
                </a:solidFill>
              </a:rPr>
              <a:t>A Case of Tandem Lesions…</a:t>
            </a:r>
          </a:p>
        </p:txBody>
      </p:sp>
    </p:spTree>
    <p:extLst>
      <p:ext uri="{BB962C8B-B14F-4D97-AF65-F5344CB8AC3E}">
        <p14:creationId xmlns:p14="http://schemas.microsoft.com/office/powerpoint/2010/main" val="2862460885"/>
      </p:ext>
    </p:extLst>
  </p:cSld>
  <p:clrMapOvr>
    <a:masterClrMapping/>
  </p:clrMapOvr>
  <p:transition advTm="10588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ard 2017 06 06 RAO CR Post Stent">
            <a:hlinkClick r:id="" action="ppaction://media"/>
            <a:extLst>
              <a:ext uri="{FF2B5EF4-FFF2-40B4-BE49-F238E27FC236}">
                <a16:creationId xmlns:a16="http://schemas.microsoft.com/office/drawing/2014/main" id="{4077B275-9782-4895-992F-167B70208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0121" y="1009933"/>
            <a:ext cx="5511554" cy="551155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8BBDB-37BA-42F2-B7B8-2F4AF8CC5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85CD4-88D2-49DD-A360-E47C11511B75}"/>
              </a:ext>
            </a:extLst>
          </p:cNvPr>
          <p:cNvSpPr txBox="1"/>
          <p:nvPr/>
        </p:nvSpPr>
        <p:spPr>
          <a:xfrm>
            <a:off x="4114799" y="2150876"/>
            <a:ext cx="914400" cy="299864"/>
          </a:xfrm>
          <a:prstGeom prst="rect">
            <a:avLst/>
          </a:prstGeom>
        </p:spPr>
        <p:txBody>
          <a:bodyPr vert="horz" wrap="none" lIns="0" tIns="0" rIns="0" bIns="0" spcCol="432000" rtlCol="0">
            <a:noAutofit/>
          </a:bodyPr>
          <a:lstStyle/>
          <a:p>
            <a:pPr algn="ctr"/>
            <a:r>
              <a:rPr lang="en-CA" dirty="0"/>
              <a:t>Post-DES LAD iFR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40CE5F-C864-4778-B574-35471447C1D8}"/>
              </a:ext>
            </a:extLst>
          </p:cNvPr>
          <p:cNvGrpSpPr/>
          <p:nvPr/>
        </p:nvGrpSpPr>
        <p:grpSpPr>
          <a:xfrm>
            <a:off x="1975618" y="4209576"/>
            <a:ext cx="2580280" cy="2064224"/>
            <a:chOff x="2169141" y="4209576"/>
            <a:chExt cx="2580280" cy="20642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0BE7FF-E6F4-4517-A723-CA9187932EF8}"/>
                </a:ext>
              </a:extLst>
            </p:cNvPr>
            <p:cNvGrpSpPr/>
            <p:nvPr/>
          </p:nvGrpSpPr>
          <p:grpSpPr>
            <a:xfrm>
              <a:off x="2169141" y="4209576"/>
              <a:ext cx="2580280" cy="2064224"/>
              <a:chOff x="2169141" y="4209576"/>
              <a:chExt cx="2580280" cy="2064224"/>
            </a:xfrm>
          </p:grpSpPr>
          <p:pic>
            <p:nvPicPr>
              <p:cNvPr id="6" name="Picture 5" descr="A screenshot of a video game&#10;&#10;Description generated with high confidence">
                <a:extLst>
                  <a:ext uri="{FF2B5EF4-FFF2-40B4-BE49-F238E27FC236}">
                    <a16:creationId xmlns:a16="http://schemas.microsoft.com/office/drawing/2014/main" id="{EAE65912-E220-4460-8CE4-4FA5A92F8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141" y="4209576"/>
                <a:ext cx="2580280" cy="20642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4D8F956-AAF2-4D77-B19C-E789294F5334}"/>
                  </a:ext>
                </a:extLst>
              </p:cNvPr>
              <p:cNvSpPr/>
              <p:nvPr/>
            </p:nvSpPr>
            <p:spPr>
              <a:xfrm>
                <a:off x="2201227" y="5311140"/>
                <a:ext cx="600075" cy="45719"/>
              </a:xfrm>
              <a:prstGeom prst="rect">
                <a:avLst/>
              </a:prstGeom>
              <a:solidFill>
                <a:srgbClr val="2D6D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3287C5-B781-4FE3-AA2A-E14C91CEB8BB}"/>
                  </a:ext>
                </a:extLst>
              </p:cNvPr>
              <p:cNvSpPr txBox="1"/>
              <p:nvPr/>
            </p:nvSpPr>
            <p:spPr>
              <a:xfrm>
                <a:off x="2209799" y="5311140"/>
                <a:ext cx="503873" cy="68580"/>
              </a:xfrm>
              <a:prstGeom prst="rect">
                <a:avLst/>
              </a:prstGeom>
            </p:spPr>
            <p:txBody>
              <a:bodyPr vert="horz" wrap="none" lIns="0" tIns="0" rIns="0" bIns="0" spcCol="432000" rtlCol="0">
                <a:noAutofit/>
              </a:bodyPr>
              <a:lstStyle/>
              <a:p>
                <a:r>
                  <a:rPr lang="en-CA" sz="350" dirty="0">
                    <a:solidFill>
                      <a:schemeClr val="bg1"/>
                    </a:solidFill>
                  </a:rPr>
                  <a:t>09:28:33 AM                0.93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F733DB-FA57-4CFF-92D8-573A3E8938BF}"/>
                </a:ext>
              </a:extLst>
            </p:cNvPr>
            <p:cNvSpPr/>
            <p:nvPr/>
          </p:nvSpPr>
          <p:spPr>
            <a:xfrm>
              <a:off x="3052443" y="4250760"/>
              <a:ext cx="607823" cy="59982"/>
            </a:xfrm>
            <a:prstGeom prst="rect">
              <a:avLst/>
            </a:prstGeom>
            <a:solidFill>
              <a:srgbClr val="020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75D3026-C5F9-4903-8386-66A1ACB6C1C4}"/>
              </a:ext>
            </a:extLst>
          </p:cNvPr>
          <p:cNvSpPr txBox="1">
            <a:spLocks/>
          </p:cNvSpPr>
          <p:nvPr/>
        </p:nvSpPr>
        <p:spPr>
          <a:xfrm>
            <a:off x="1458981" y="204884"/>
            <a:ext cx="6226038" cy="567033"/>
          </a:xfrm>
          <a:prstGeom prst="rect">
            <a:avLst/>
          </a:prstGeom>
          <a:solidFill>
            <a:srgbClr val="002448"/>
          </a:solidFill>
        </p:spPr>
        <p:txBody>
          <a:bodyPr vert="horz" lIns="0" tIns="0" rIns="0" bIns="0" spcCol="43200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dirty="0">
                <a:solidFill>
                  <a:schemeClr val="bg1"/>
                </a:solidFill>
              </a:rPr>
              <a:t>A Case of Tandem Lesions…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2C273E-7CE0-44F5-BB4C-30242FAE7C87}"/>
              </a:ext>
            </a:extLst>
          </p:cNvPr>
          <p:cNvSpPr txBox="1"/>
          <p:nvPr/>
        </p:nvSpPr>
        <p:spPr>
          <a:xfrm>
            <a:off x="7419980" y="3429000"/>
            <a:ext cx="1202296" cy="914400"/>
          </a:xfrm>
          <a:prstGeom prst="rect">
            <a:avLst/>
          </a:prstGeom>
        </p:spPr>
        <p:txBody>
          <a:bodyPr vert="horz" wrap="square" lIns="0" tIns="0" rIns="0" bIns="0" spcCol="432000" rtlCol="0">
            <a:noAutofit/>
          </a:bodyPr>
          <a:lstStyle/>
          <a:p>
            <a:r>
              <a:rPr lang="en-US" sz="2000" b="1" dirty="0" err="1">
                <a:solidFill>
                  <a:srgbClr val="92D050"/>
                </a:solidFill>
              </a:rPr>
              <a:t>Asympto</a:t>
            </a:r>
            <a:r>
              <a:rPr lang="en-US" sz="2000" b="1" dirty="0">
                <a:solidFill>
                  <a:srgbClr val="92D050"/>
                </a:solidFill>
              </a:rPr>
              <a:t>.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At </a:t>
            </a:r>
            <a:r>
              <a:rPr lang="en-US" sz="2000" b="1" dirty="0" err="1">
                <a:solidFill>
                  <a:srgbClr val="92D050"/>
                </a:solidFill>
              </a:rPr>
              <a:t>2Y</a:t>
            </a:r>
            <a:r>
              <a:rPr lang="en-US" sz="2000" b="1" dirty="0">
                <a:solidFill>
                  <a:srgbClr val="92D050"/>
                </a:solidFill>
              </a:rPr>
              <a:t> F/U</a:t>
            </a:r>
            <a:endParaRPr lang="en-CA" sz="2000" b="1" dirty="0" err="1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34296"/>
      </p:ext>
    </p:extLst>
  </p:cSld>
  <p:clrMapOvr>
    <a:masterClrMapping/>
  </p:clrMapOvr>
  <p:transition advTm="1253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2"/>
        <p14:playEvt time="4785" objId="2"/>
        <p14:playEvt time="9542" objId="2"/>
        <p14:stopEvt time="1253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heme/theme1.xml><?xml version="1.0" encoding="utf-8"?>
<a:theme xmlns:a="http://schemas.openxmlformats.org/drawingml/2006/main" name="ICI01">
  <a:themeElements>
    <a:clrScheme name="ICI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CI0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CI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CI01">
  <a:themeElements>
    <a:clrScheme name="ICI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CI0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CI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I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I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PhilipsTheme_2.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66A1"/>
      </a:accent1>
      <a:accent2>
        <a:srgbClr val="1E9D8B"/>
      </a:accent2>
      <a:accent3>
        <a:srgbClr val="5B8F22"/>
      </a:accent3>
      <a:accent4>
        <a:srgbClr val="E98300"/>
      </a:accent4>
      <a:accent5>
        <a:srgbClr val="EC4371"/>
      </a:accent5>
      <a:accent6>
        <a:srgbClr val="9E2DB1"/>
      </a:accent6>
      <a:hlink>
        <a:srgbClr val="0089C4"/>
      </a:hlink>
      <a:folHlink>
        <a:srgbClr val="631D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PhilipsTheme_2.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66A1"/>
      </a:accent1>
      <a:accent2>
        <a:srgbClr val="1E9D8B"/>
      </a:accent2>
      <a:accent3>
        <a:srgbClr val="5B8F22"/>
      </a:accent3>
      <a:accent4>
        <a:srgbClr val="E98300"/>
      </a:accent4>
      <a:accent5>
        <a:srgbClr val="EC4371"/>
      </a:accent5>
      <a:accent6>
        <a:srgbClr val="9E2DB1"/>
      </a:accent6>
      <a:hlink>
        <a:srgbClr val="0089C4"/>
      </a:hlink>
      <a:folHlink>
        <a:srgbClr val="631D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Description0 xmlns="31f2c409-a20e-4647-86f4-f2e4866e56d5">TO DOWNLOAD: Click [...] &gt; [...] &gt; Download a copy.</Description0>
    <Category xmlns="31f2c409-a20e-4647-86f4-f2e4866e56d5">HELP ME CREATE...</Category>
    <Order0 xmlns="31f2c409-a20e-4647-86f4-f2e4866e56d5">4</Order0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C1CFB5279A54787F4AF72A10FC97D" ma:contentTypeVersion="4" ma:contentTypeDescription="Create a new document." ma:contentTypeScope="" ma:versionID="4941a3c2535ec53af1cd8f451a9b94eb">
  <xsd:schema xmlns:xsd="http://www.w3.org/2001/XMLSchema" xmlns:xs="http://www.w3.org/2001/XMLSchema" xmlns:p="http://schemas.microsoft.com/office/2006/metadata/properties" xmlns:ns2="http://schemas.microsoft.com/sharepoint/v4" xmlns:ns3="31f2c409-a20e-4647-86f4-f2e4866e56d5" targetNamespace="http://schemas.microsoft.com/office/2006/metadata/properties" ma:root="true" ma:fieldsID="73739784448700b41c6cd3f6d6818ce1" ns2:_="" ns3:_="">
    <xsd:import namespace="http://schemas.microsoft.com/sharepoint/v4"/>
    <xsd:import namespace="31f2c409-a20e-4647-86f4-f2e4866e56d5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Description0" minOccurs="0"/>
                <xsd:element ref="ns3:Category" minOccurs="0"/>
                <xsd:element ref="ns3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2c409-a20e-4647-86f4-f2e4866e56d5" elementFormDefault="qualified">
    <xsd:import namespace="http://schemas.microsoft.com/office/2006/documentManagement/types"/>
    <xsd:import namespace="http://schemas.microsoft.com/office/infopath/2007/PartnerControls"/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Category" ma:index="10" nillable="true" ma:displayName="Category" ma:format="Dropdown" ma:internalName="Category">
      <xsd:simpleType>
        <xsd:restriction base="dms:Choice">
          <xsd:enumeration value="HELP ME LEARN..."/>
          <xsd:enumeration value="HELP ME CREATE..."/>
          <xsd:enumeration value="HELP ME ACCESS..."/>
          <xsd:enumeration value="BRANDING HELP"/>
        </xsd:restriction>
      </xsd:simpleType>
    </xsd:element>
    <xsd:element name="Order0" ma:index="11" nillable="true" ma:displayName="Order" ma:decimals="0" ma:internalName="Order0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0C2ACB-0B60-48C1-BB67-BD8FC970BE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9CF44D-224C-4943-A134-D5DB0E2BD40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sharepoint/v4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31f2c409-a20e-4647-86f4-f2e4866e56d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F3AA18F-2C97-405D-A69E-3D4EA8741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31f2c409-a20e-4647-86f4-f2e4866e56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Onscreen;1033;Pos1;Date1;Presentation Onscreen</Template>
  <TotalTime>5156</TotalTime>
  <Words>1076</Words>
  <Application>Microsoft Office PowerPoint</Application>
  <PresentationFormat>On-screen Show (4:3)</PresentationFormat>
  <Paragraphs>307</Paragraphs>
  <Slides>37</Slides>
  <Notes>9</Notes>
  <HiddenSlides>0</HiddenSlides>
  <MMClips>15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ICI01</vt:lpstr>
      <vt:lpstr>1_ICI01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iFR, due to Minimal Lesion Interaction, is most Useful to Assess Serial Lesions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HSCM UdeM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...A PowerPoint presentation for external use</dc:title>
  <dc:creator>Erick Schampaert</dc:creator>
  <dc:description>Version 6.4 - 1.1</dc:description>
  <cp:lastModifiedBy>Erick Schampaert</cp:lastModifiedBy>
  <cp:revision>325</cp:revision>
  <dcterms:created xsi:type="dcterms:W3CDTF">2015-11-11T18:34:06Z</dcterms:created>
  <dcterms:modified xsi:type="dcterms:W3CDTF">2019-10-25T15:41:26Z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Onscreen</vt:lpwstr>
  </property>
  <property fmtid="{D5CDD505-2E9C-101B-9397-08002B2CF9AE}" pid="3" name="WizKit Template Version">
    <vt:i4>4</vt:i4>
  </property>
  <property fmtid="{D5CDD505-2E9C-101B-9397-08002B2CF9AE}" pid="4" name="WizKit Template Design">
    <vt:lpwstr>Presentation</vt:lpwstr>
  </property>
  <property fmtid="{D5CDD505-2E9C-101B-9397-08002B2CF9AE}" pid="5" name="ContentTypeId">
    <vt:lpwstr>0x010100691C1CFB5279A54787F4AF72A10FC97D</vt:lpwstr>
  </property>
</Properties>
</file>