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7" r:id="rId9"/>
    <p:sldId id="278" r:id="rId10"/>
    <p:sldId id="271" r:id="rId11"/>
    <p:sldId id="279" r:id="rId12"/>
    <p:sldId id="272" r:id="rId13"/>
    <p:sldId id="273" r:id="rId14"/>
    <p:sldId id="275" r:id="rId15"/>
    <p:sldId id="280" r:id="rId16"/>
    <p:sldId id="276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33"/>
    <p:restoredTop sz="94697"/>
  </p:normalViewPr>
  <p:slideViewPr>
    <p:cSldViewPr snapToGrid="0" snapToObjects="1">
      <p:cViewPr varScale="1">
        <p:scale>
          <a:sx n="81" d="100"/>
          <a:sy n="81" d="100"/>
        </p:scale>
        <p:origin x="216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65C24-6712-5E46-8C15-E6D5099C7EAB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241B1-53A0-D84C-9E9A-E7489FA5840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24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Anatomy</a:t>
            </a:r>
            <a:r>
              <a:rPr lang="fr-FR" dirty="0"/>
              <a:t> description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DF814-D197-A44B-8A02-C3297A744AF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7200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Shoulder</a:t>
            </a:r>
            <a:r>
              <a:rPr lang="fr-FR" dirty="0"/>
              <a:t> 12 mm but </a:t>
            </a:r>
            <a:r>
              <a:rPr lang="fr-FR" dirty="0" err="1"/>
              <a:t>device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otherwise</a:t>
            </a:r>
            <a:r>
              <a:rPr lang="fr-FR" dirty="0"/>
              <a:t> </a:t>
            </a:r>
            <a:r>
              <a:rPr lang="fr-FR" dirty="0" err="1"/>
              <a:t>deep</a:t>
            </a:r>
            <a:r>
              <a:rPr lang="fr-FR" dirty="0"/>
              <a:t> </a:t>
            </a:r>
            <a:r>
              <a:rPr lang="fr-FR" dirty="0" err="1"/>
              <a:t>enough</a:t>
            </a:r>
            <a:r>
              <a:rPr lang="fr-FR" dirty="0"/>
              <a:t> and stable on </a:t>
            </a:r>
            <a:r>
              <a:rPr lang="fr-FR" dirty="0" err="1"/>
              <a:t>pulltest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DF814-D197-A44B-8A02-C3297A744AF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74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Shoulder</a:t>
            </a:r>
            <a:r>
              <a:rPr lang="fr-FR" dirty="0"/>
              <a:t>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8 mm but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DF814-D197-A44B-8A02-C3297A744AF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0858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1874E9-C608-F744-8412-F18F58BD1020}"/>
              </a:ext>
            </a:extLst>
          </p:cNvPr>
          <p:cNvSpPr/>
          <p:nvPr userDrawn="1"/>
        </p:nvSpPr>
        <p:spPr>
          <a:xfrm>
            <a:off x="228600" y="285749"/>
            <a:ext cx="11701463" cy="618195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CF3C9C-555C-0D45-BA12-EBC55DE9D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8010C71-E379-A144-A815-D0C725A8EC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23420F-10C2-A84C-B53B-9FA1A6F6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0AB-0696-E148-84FA-888C1B43085D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EA7509-9547-394A-8DB9-684E1D775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C229B8-B60B-A74B-A5E9-5F9652F7B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8150-7418-4145-8D8E-347107D211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36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A3E0F0-C1E5-2E46-B1E3-D97E55091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D5A4D4-D897-F94E-88C8-80E9C55EB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61470B-F765-3F4A-AAF7-757726720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0AB-0696-E148-84FA-888C1B43085D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8FF09D-CE99-EE4C-BFD0-70E895C19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759B57-F2F6-D249-B453-FCD81F5A2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8150-7418-4145-8D8E-347107D211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309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9CB9BFC-0A6D-F243-A862-0331D472DD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42A0967-01DF-434A-B03A-B14F99E57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DFB0A9-F136-8449-9093-BA9B239B6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0AB-0696-E148-84FA-888C1B43085D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AB9BAC-9A4D-9D42-B8E8-AF5C96A95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88CC19-F59A-474A-B623-527A9558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8150-7418-4145-8D8E-347107D211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7478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C730DC-8661-464E-B631-F6472279D6D8}"/>
              </a:ext>
            </a:extLst>
          </p:cNvPr>
          <p:cNvSpPr/>
          <p:nvPr userDrawn="1"/>
        </p:nvSpPr>
        <p:spPr>
          <a:xfrm>
            <a:off x="228600" y="285749"/>
            <a:ext cx="11701463" cy="618195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53A0B05-CF83-B74F-A30A-D5F53EECB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2926"/>
            <a:ext cx="10515600" cy="871538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D0069C-229B-2840-9851-9C4A6C32A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9970D7-8191-B440-B3BB-996C1047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0AB-0696-E148-84FA-888C1B43085D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F0343D-765D-9540-A6C7-2A43A0514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E2BFC5-994D-4F44-B0D2-F5DB94FA7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8150-7418-4145-8D8E-347107D211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70C31A8-5BB3-C04E-BA88-3252675767CF}"/>
              </a:ext>
            </a:extLst>
          </p:cNvPr>
          <p:cNvSpPr txBox="1">
            <a:spLocks/>
          </p:cNvSpPr>
          <p:nvPr userDrawn="1"/>
        </p:nvSpPr>
        <p:spPr>
          <a:xfrm>
            <a:off x="0" y="542926"/>
            <a:ext cx="12192000" cy="8715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	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BCAFE7-A44C-D948-82A1-A3187D231130}"/>
              </a:ext>
            </a:extLst>
          </p:cNvPr>
          <p:cNvSpPr/>
          <p:nvPr userDrawn="1"/>
        </p:nvSpPr>
        <p:spPr>
          <a:xfrm>
            <a:off x="9982200" y="0"/>
            <a:ext cx="809625" cy="14144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A88BFD3-E23F-BB49-9F6C-033A210B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06" t="11113" r="33202" b="30754"/>
          <a:stretch/>
        </p:blipFill>
        <p:spPr>
          <a:xfrm>
            <a:off x="10067928" y="769071"/>
            <a:ext cx="663015" cy="5739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DA9712-22A4-084E-B0DC-CF446F4C25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5627" y="43945"/>
            <a:ext cx="495300" cy="63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81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C602B7-2BC1-1B4E-96E6-6E11F55D5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26972B-625A-9441-B916-F89DEE809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7A9E72-7BCB-E441-B3ED-E9AE7B244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0AB-0696-E148-84FA-888C1B43085D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393A47-762C-EA48-B053-BF42BBE8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D774A0-CA63-534B-AF64-19D399B63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8150-7418-4145-8D8E-347107D211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83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034D41-5E14-384B-AB40-8BC00B6AB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D5111A-86D7-7C43-8601-823240310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10F2FCC-1C47-B846-8281-52168AB26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F0F263-81CE-F642-889C-950AEACBD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0AB-0696-E148-84FA-888C1B43085D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0606A7-D811-EE4A-AFC2-387BCD49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CF91DD-B768-4047-92BF-A69687600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8150-7418-4145-8D8E-347107D211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55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E22121-CCC0-3A44-81CE-FC789430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12E7F0-430F-0446-B5F4-713816891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B096ECF-E01B-FF48-9B24-5484B2D79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CF7E459-C5D5-4B4F-9358-8A4D1A5D72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B5BECD4-39E9-7D40-9892-6371FBCE33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CED781F-D91E-054E-BACA-890C8535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0AB-0696-E148-84FA-888C1B43085D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5740228-7A40-C04C-B63C-4B3019802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CCE3E1C-6D77-2F4D-B23D-636EE6087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8150-7418-4145-8D8E-347107D211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36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C91BA5-D2AE-F147-B2A2-DDBF4A8DB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A87B920-968D-5140-A0CC-3ADFC844B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0AB-0696-E148-84FA-888C1B43085D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749807F-24B6-7647-A499-0D7089040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474AD6C-BBAC-C847-AF9D-A4C37615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8150-7418-4145-8D8E-347107D211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021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514BD68-A52E-AD4F-968C-C0BBC90FA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0AB-0696-E148-84FA-888C1B43085D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F4B8DD5-8087-ED4B-A44B-64EFD1EA2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2425F1-E554-5E40-984F-C81F4C0A6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8150-7418-4145-8D8E-347107D211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264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6D67B-790E-2545-BCC7-FFDE83B02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2534C8-D1C2-4148-A528-B717AF1D8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DBE90A9-AAE3-6041-9DBF-C3E7059A2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8B443C-C255-2F4D-A176-1568131B2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0AB-0696-E148-84FA-888C1B43085D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DF9BBD-D884-684E-922C-3845E7DCA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898088-6CA2-6546-B001-922A176D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8150-7418-4145-8D8E-347107D211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910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73ED8-A905-714A-8897-48512185E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8E114E1-3C68-F04E-BCD1-BF8283D65E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DA5E15D-0968-7F44-B2C3-AA42E4821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CE6693-338F-6A4C-BD6A-B6D201CAF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0AB-0696-E148-84FA-888C1B43085D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0DF50A-B37A-C74F-BAC1-85A235A87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37C6E8-499A-5842-8529-99EB1284A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8150-7418-4145-8D8E-347107D211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738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06C1349-D42D-3943-8DC7-6839C662A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7A6D8A-06E6-174F-ADCD-82A014330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357FA0-3FDE-8B42-BB70-753D65806E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EB0AB-0696-E148-84FA-888C1B43085D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C14D03-2C8D-A74A-A458-F1D2B939D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99058C-A802-F748-B686-07FDA3B29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68150-7418-4145-8D8E-347107D211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30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8.png"/><Relationship Id="rId3" Type="http://schemas.microsoft.com/office/2007/relationships/media" Target="../media/media12.mo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7.png"/><Relationship Id="rId2" Type="http://schemas.openxmlformats.org/officeDocument/2006/relationships/video" Target="../media/media11.mov"/><Relationship Id="rId1" Type="http://schemas.microsoft.com/office/2007/relationships/media" Target="../media/media11.mov"/><Relationship Id="rId6" Type="http://schemas.openxmlformats.org/officeDocument/2006/relationships/video" Target="../media/media13.mov"/><Relationship Id="rId11" Type="http://schemas.openxmlformats.org/officeDocument/2006/relationships/image" Target="../media/image2.tiff"/><Relationship Id="rId5" Type="http://schemas.microsoft.com/office/2007/relationships/media" Target="../media/media13.mov"/><Relationship Id="rId10" Type="http://schemas.openxmlformats.org/officeDocument/2006/relationships/image" Target="../media/image1.tiff"/><Relationship Id="rId4" Type="http://schemas.openxmlformats.org/officeDocument/2006/relationships/video" Target="../media/media12.mov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ov"/><Relationship Id="rId1" Type="http://schemas.microsoft.com/office/2007/relationships/media" Target="../media/media14.mo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microsoft.com/office/2007/relationships/media" Target="../media/media16.mov"/><Relationship Id="rId7" Type="http://schemas.openxmlformats.org/officeDocument/2006/relationships/image" Target="../media/image32.png"/><Relationship Id="rId2" Type="http://schemas.openxmlformats.org/officeDocument/2006/relationships/video" Target="../media/media15.mov"/><Relationship Id="rId1" Type="http://schemas.microsoft.com/office/2007/relationships/media" Target="../media/media15.mov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6.mov"/><Relationship Id="rId9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8.mov"/><Relationship Id="rId7" Type="http://schemas.openxmlformats.org/officeDocument/2006/relationships/image" Target="../media/image34.png"/><Relationship Id="rId2" Type="http://schemas.openxmlformats.org/officeDocument/2006/relationships/video" Target="../media/media17.mov"/><Relationship Id="rId1" Type="http://schemas.microsoft.com/office/2007/relationships/media" Target="../media/media17.mov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8.mo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2.jpg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5.mo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.tiff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video" Target="../media/media6.mp4"/><Relationship Id="rId11" Type="http://schemas.openxmlformats.org/officeDocument/2006/relationships/image" Target="../media/image1.tiff"/><Relationship Id="rId5" Type="http://schemas.microsoft.com/office/2007/relationships/media" Target="../media/media6.mp4"/><Relationship Id="rId10" Type="http://schemas.openxmlformats.org/officeDocument/2006/relationships/image" Target="../media/image16.png"/><Relationship Id="rId4" Type="http://schemas.openxmlformats.org/officeDocument/2006/relationships/video" Target="../media/media5.mo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.tiff"/><Relationship Id="rId3" Type="http://schemas.microsoft.com/office/2007/relationships/media" Target="../media/media8.mo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.tiff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ov"/><Relationship Id="rId11" Type="http://schemas.openxmlformats.org/officeDocument/2006/relationships/image" Target="../media/image19.png"/><Relationship Id="rId5" Type="http://schemas.microsoft.com/office/2007/relationships/media" Target="../media/media9.mov"/><Relationship Id="rId10" Type="http://schemas.openxmlformats.org/officeDocument/2006/relationships/image" Target="../media/image18.png"/><Relationship Id="rId4" Type="http://schemas.openxmlformats.org/officeDocument/2006/relationships/video" Target="../media/media8.mo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5" Type="http://schemas.openxmlformats.org/officeDocument/2006/relationships/image" Target="../media/image25.tif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5FD94A-774E-AA43-AB69-7508B27EC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459" y="826155"/>
            <a:ext cx="10690412" cy="1809750"/>
          </a:xfrm>
        </p:spPr>
        <p:txBody>
          <a:bodyPr>
            <a:normAutofit fontScale="90000"/>
          </a:bodyPr>
          <a:lstStyle/>
          <a:p>
            <a:r>
              <a:rPr lang="fr-FR" sz="4800" dirty="0" err="1">
                <a:solidFill>
                  <a:schemeClr val="bg1">
                    <a:lumMod val="85000"/>
                  </a:schemeClr>
                </a:solidFill>
              </a:rPr>
              <a:t>Sizing</a:t>
            </a:r>
            <a:r>
              <a:rPr lang="fr-FR" sz="4800" dirty="0">
                <a:solidFill>
                  <a:schemeClr val="bg1">
                    <a:lumMod val="85000"/>
                  </a:schemeClr>
                </a:solidFill>
              </a:rPr>
              <a:t> an LAA occlusion </a:t>
            </a:r>
            <a:r>
              <a:rPr lang="fr-FR" sz="4800" dirty="0" err="1">
                <a:solidFill>
                  <a:schemeClr val="bg1">
                    <a:lumMod val="85000"/>
                  </a:schemeClr>
                </a:solidFill>
              </a:rPr>
              <a:t>device</a:t>
            </a:r>
            <a:r>
              <a:rPr lang="fr-FR" sz="48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fr-FR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Watchman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may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need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more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flex</a:t>
            </a:r>
            <a:br>
              <a:rPr lang="fr-FR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4000" dirty="0">
                <a:solidFill>
                  <a:schemeClr val="bg1">
                    <a:lumMod val="85000"/>
                  </a:schemeClr>
                </a:solidFill>
              </a:rPr>
              <a:t>(and how to use ICE to guide implantation)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516E47-1506-2844-9076-667D0599C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02304"/>
            <a:ext cx="9144000" cy="1506069"/>
          </a:xfrm>
        </p:spPr>
        <p:txBody>
          <a:bodyPr>
            <a:normAutofit fontScale="85000" lnSpcReduction="20000"/>
          </a:bodyPr>
          <a:lstStyle/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Jean-Bernard Masson, MD</a:t>
            </a:r>
          </a:p>
          <a:p>
            <a:r>
              <a:rPr lang="fr-FR" sz="1900" dirty="0">
                <a:solidFill>
                  <a:schemeClr val="bg1">
                    <a:lumMod val="65000"/>
                  </a:schemeClr>
                </a:solidFill>
              </a:rPr>
              <a:t>Jeannot Potvin, MD</a:t>
            </a:r>
          </a:p>
          <a:p>
            <a:r>
              <a:rPr lang="fr-FR" sz="1900" dirty="0">
                <a:solidFill>
                  <a:schemeClr val="bg1">
                    <a:lumMod val="65000"/>
                  </a:schemeClr>
                </a:solidFill>
              </a:rPr>
              <a:t>Jean-Marc Raymond, MD</a:t>
            </a: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Centre Hospitalier de l’Université de Montréal</a:t>
            </a:r>
            <a:endParaRPr lang="fr-FR" sz="3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2" descr="http://www.strokecenter.org/education/albers/images/Slide01-06.GIF">
            <a:extLst>
              <a:ext uri="{FF2B5EF4-FFF2-40B4-BE49-F238E27FC236}">
                <a16:creationId xmlns:a16="http://schemas.microsoft.com/office/drawing/2014/main" id="{F1F7EAE8-806F-1D4C-A940-7CB2C9E8F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3097" t="23330" r="19096" b="9332"/>
          <a:stretch/>
        </p:blipFill>
        <p:spPr bwMode="auto">
          <a:xfrm>
            <a:off x="1207758" y="2963356"/>
            <a:ext cx="2651543" cy="1768588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EC4DFEA-5CBA-D442-8EBA-E6D2EB0B0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467" y="2963357"/>
            <a:ext cx="3338248" cy="177472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1E96821-DBEA-FD4B-A689-5933D769317A}"/>
              </a:ext>
            </a:extLst>
          </p:cNvPr>
          <p:cNvSpPr txBox="1"/>
          <p:nvPr/>
        </p:nvSpPr>
        <p:spPr>
          <a:xfrm>
            <a:off x="6500377" y="45193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0" name="Picture 13" descr="http://international.inside.bsci.com/intranetr30/marcom/crm/downloadcenter/watchman/download_material/WATCHMAN_RGB.png">
            <a:extLst>
              <a:ext uri="{FF2B5EF4-FFF2-40B4-BE49-F238E27FC236}">
                <a16:creationId xmlns:a16="http://schemas.microsoft.com/office/drawing/2014/main" id="{675A3470-220C-4B43-8E13-AFC27EE85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301" y="2963356"/>
            <a:ext cx="2164976" cy="17727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2A7345F-084B-CA43-A58A-9E28972C22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413"/>
          <a:stretch/>
        </p:blipFill>
        <p:spPr>
          <a:xfrm>
            <a:off x="6049390" y="2959100"/>
            <a:ext cx="1713408" cy="176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35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2F7B7D-1CE0-9948-8D3B-EDE4CF7D5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26"/>
            <a:ext cx="12192000" cy="800098"/>
          </a:xfrm>
        </p:spPr>
        <p:txBody>
          <a:bodyPr>
            <a:normAutofit/>
          </a:bodyPr>
          <a:lstStyle/>
          <a:p>
            <a:r>
              <a:rPr lang="fr-FR" dirty="0"/>
              <a:t>			2</a:t>
            </a:r>
            <a:r>
              <a:rPr lang="fr-FR" baseline="30000" dirty="0"/>
              <a:t>nd</a:t>
            </a:r>
            <a:r>
              <a:rPr lang="fr-FR" dirty="0"/>
              <a:t> </a:t>
            </a:r>
            <a:r>
              <a:rPr lang="fr-FR" dirty="0" err="1"/>
              <a:t>device</a:t>
            </a:r>
            <a:r>
              <a:rPr lang="fr-FR" dirty="0"/>
              <a:t> </a:t>
            </a:r>
            <a:r>
              <a:rPr lang="fr-FR" dirty="0" err="1"/>
              <a:t>assessment</a:t>
            </a:r>
            <a:endParaRPr lang="fr-FR" dirty="0"/>
          </a:p>
        </p:txBody>
      </p:sp>
      <p:pic>
        <p:nvPicPr>
          <p:cNvPr id="7" name="Média en ligne 6" descr="ICE doppler 2e prothèse">
            <a:hlinkClick r:id="" action="ppaction://media"/>
            <a:extLst>
              <a:ext uri="{FF2B5EF4-FFF2-40B4-BE49-F238E27FC236}">
                <a16:creationId xmlns:a16="http://schemas.microsoft.com/office/drawing/2014/main" id="{43C6954E-FF62-B548-9ADE-8CC40CD1CC5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25922" r="3295" b="31463"/>
          <a:stretch/>
        </p:blipFill>
        <p:spPr>
          <a:xfrm>
            <a:off x="5924544" y="4060795"/>
            <a:ext cx="5738820" cy="2528888"/>
          </a:xfr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6E2497-0C46-5444-BA67-4EE202B43955}"/>
              </a:ext>
            </a:extLst>
          </p:cNvPr>
          <p:cNvSpPr/>
          <p:nvPr/>
        </p:nvSpPr>
        <p:spPr>
          <a:xfrm>
            <a:off x="9982200" y="0"/>
            <a:ext cx="809625" cy="14144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C422E73-3567-9C48-929F-32CA98EA040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006" t="11113" r="33202" b="30754"/>
          <a:stretch/>
        </p:blipFill>
        <p:spPr>
          <a:xfrm>
            <a:off x="10067928" y="769071"/>
            <a:ext cx="663015" cy="5739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2D5DA2A-B10E-DA4B-BB7A-17A078392B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35627" y="43945"/>
            <a:ext cx="495300" cy="637092"/>
          </a:xfrm>
          <a:prstGeom prst="rect">
            <a:avLst/>
          </a:prstGeom>
        </p:spPr>
      </p:pic>
      <p:pic>
        <p:nvPicPr>
          <p:cNvPr id="9" name="Média en ligne 8" descr="Second watchman deployed">
            <a:hlinkClick r:id="" action="ppaction://media"/>
            <a:extLst>
              <a:ext uri="{FF2B5EF4-FFF2-40B4-BE49-F238E27FC236}">
                <a16:creationId xmlns:a16="http://schemas.microsoft.com/office/drawing/2014/main" id="{29D8BBD5-EB41-064E-B253-968366EF4C7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31057" t="13286" r="14843" b="35678"/>
          <a:stretch/>
        </p:blipFill>
        <p:spPr>
          <a:xfrm>
            <a:off x="349624" y="1512795"/>
            <a:ext cx="5398184" cy="507688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Média en ligne 10" descr="ICE Évaluation 2e prothèse">
            <a:hlinkClick r:id="" action="ppaction://media"/>
            <a:extLst>
              <a:ext uri="{FF2B5EF4-FFF2-40B4-BE49-F238E27FC236}">
                <a16:creationId xmlns:a16="http://schemas.microsoft.com/office/drawing/2014/main" id="{7D7EFBE9-6E07-CA4F-847F-710B19A4DBA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t="22908" r="3295" b="38191"/>
          <a:stretch/>
        </p:blipFill>
        <p:spPr>
          <a:xfrm>
            <a:off x="5924543" y="1506179"/>
            <a:ext cx="5738821" cy="236573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1897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47E47E-D280-6E4C-B86B-0C753051E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PASS CRITERIA </a:t>
            </a:r>
            <a:r>
              <a:rPr lang="fr-FR" dirty="0" err="1"/>
              <a:t>with</a:t>
            </a:r>
            <a:r>
              <a:rPr lang="fr-FR" dirty="0"/>
              <a:t> ICE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BF2B95-51CE-D14C-985F-BA464C9E0AC1}"/>
              </a:ext>
            </a:extLst>
          </p:cNvPr>
          <p:cNvSpPr/>
          <p:nvPr/>
        </p:nvSpPr>
        <p:spPr>
          <a:xfrm>
            <a:off x="2106369" y="1642192"/>
            <a:ext cx="7952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8838" lvl="1" indent="-457200">
              <a:buClr>
                <a:srgbClr val="000000"/>
              </a:buClr>
              <a:buFontTx/>
              <a:buNone/>
              <a:defRPr/>
            </a:pPr>
            <a:r>
              <a:rPr lang="en-US" sz="2400" b="1" kern="0" dirty="0">
                <a:solidFill>
                  <a:srgbClr val="FF6600"/>
                </a:solidFill>
              </a:rPr>
              <a:t>S</a:t>
            </a:r>
            <a:r>
              <a:rPr lang="en-US" sz="2800" b="1" kern="0" dirty="0">
                <a:solidFill>
                  <a:schemeClr val="accent6"/>
                </a:solidFill>
              </a:rPr>
              <a:t>ize</a:t>
            </a:r>
            <a:r>
              <a:rPr lang="en-US" sz="2800" kern="0" dirty="0">
                <a:solidFill>
                  <a:schemeClr val="accent6"/>
                </a:solidFill>
              </a:rPr>
              <a:t> – device is compressed 8-20% of original size</a:t>
            </a:r>
          </a:p>
        </p:txBody>
      </p:sp>
      <p:pic>
        <p:nvPicPr>
          <p:cNvPr id="5" name="Média en ligne 4" descr="Mesure compression">
            <a:hlinkClick r:id="" action="ppaction://media"/>
            <a:extLst>
              <a:ext uri="{FF2B5EF4-FFF2-40B4-BE49-F238E27FC236}">
                <a16:creationId xmlns:a16="http://schemas.microsoft.com/office/drawing/2014/main" id="{F67F73EB-A65E-8D49-9C39-BB6BF1186C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0538" y="2327409"/>
            <a:ext cx="5413262" cy="43106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3822B034-3C87-D84D-B0F2-939DF2DA4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688986"/>
              </p:ext>
            </p:extLst>
          </p:nvPr>
        </p:nvGraphicFramePr>
        <p:xfrm>
          <a:off x="5940538" y="5701551"/>
          <a:ext cx="5413263" cy="892671"/>
        </p:xfrm>
        <a:graphic>
          <a:graphicData uri="http://schemas.openxmlformats.org/drawingml/2006/table">
            <a:tbl>
              <a:tblPr/>
              <a:tblGrid>
                <a:gridCol w="1804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4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4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7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baseline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Device Size</a:t>
                      </a:r>
                      <a:endParaRPr lang="en-US" sz="1300" baseline="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Times New Roman" pitchFamily="18" charset="0"/>
                        </a:rPr>
                        <a:t>Maximum (20%)</a:t>
                      </a:r>
                    </a:p>
                  </a:txBody>
                  <a:tcPr marL="62345" marR="623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Times New Roman" pitchFamily="18" charset="0"/>
                        </a:rPr>
                        <a:t>Minimum (8%)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2345" marR="623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7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" algn="l"/>
                        </a:tabLst>
                      </a:pPr>
                      <a:r>
                        <a:rPr lang="en-US" sz="1500" baseline="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Arial"/>
                        </a:rPr>
                        <a:t>21 mm</a:t>
                      </a:r>
                      <a:endParaRPr lang="en-US" sz="1500" baseline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31775" marR="0" lvl="0" indent="-231775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Times New Roman" pitchFamily="18" charset="0"/>
                        </a:rPr>
                        <a:t>16.8 mm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2345" marR="623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31775" marR="0" lvl="0" indent="-231775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Times New Roman" pitchFamily="18" charset="0"/>
                        </a:rPr>
                        <a:t>19.3 mm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2345" marR="623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37" descr="C:\Documents and Settings\glatus\Desktop\520002 online case study\procedure TEE\520002 4deg measure.gif">
            <a:extLst>
              <a:ext uri="{FF2B5EF4-FFF2-40B4-BE49-F238E27FC236}">
                <a16:creationId xmlns:a16="http://schemas.microsoft.com/office/drawing/2014/main" id="{27B3E167-47A1-F741-A819-1A408E454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17596" r="24950" b="36087"/>
          <a:stretch>
            <a:fillRect/>
          </a:stretch>
        </p:blipFill>
        <p:spPr bwMode="auto">
          <a:xfrm>
            <a:off x="629551" y="2563282"/>
            <a:ext cx="4399648" cy="3339977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05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526812-A3D8-674A-825E-FBC420F7E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6859"/>
            <a:ext cx="12192000" cy="763159"/>
          </a:xfrm>
        </p:spPr>
        <p:txBody>
          <a:bodyPr>
            <a:normAutofit/>
          </a:bodyPr>
          <a:lstStyle/>
          <a:p>
            <a:r>
              <a:rPr lang="fr-FR" dirty="0"/>
              <a:t>		PASS CRITERIA </a:t>
            </a:r>
            <a:r>
              <a:rPr lang="fr-FR" dirty="0" err="1"/>
              <a:t>with</a:t>
            </a:r>
            <a:r>
              <a:rPr lang="fr-FR" dirty="0"/>
              <a:t> ICE</a:t>
            </a:r>
          </a:p>
        </p:txBody>
      </p:sp>
      <p:pic>
        <p:nvPicPr>
          <p:cNvPr id="7" name="Média en ligne 6" descr="Injection finale">
            <a:hlinkClick r:id="" action="ppaction://media"/>
            <a:extLst>
              <a:ext uri="{FF2B5EF4-FFF2-40B4-BE49-F238E27FC236}">
                <a16:creationId xmlns:a16="http://schemas.microsoft.com/office/drawing/2014/main" id="{C29DCEEF-5ED2-634B-8393-F57ABFAB99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4188" t="10859" r="15067" b="22814"/>
          <a:stretch/>
        </p:blipFill>
        <p:spPr>
          <a:xfrm>
            <a:off x="500045" y="1281495"/>
            <a:ext cx="4881562" cy="5330135"/>
          </a:xfr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Média en ligne 8" descr="ICE Évaluation post larguage">
            <a:hlinkClick r:id="" action="ppaction://media"/>
            <a:extLst>
              <a:ext uri="{FF2B5EF4-FFF2-40B4-BE49-F238E27FC236}">
                <a16:creationId xmlns:a16="http://schemas.microsoft.com/office/drawing/2014/main" id="{C5180190-78BE-0C46-B651-1E0191A44B2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4403" t="18147" b="9473"/>
          <a:stretch/>
        </p:blipFill>
        <p:spPr>
          <a:xfrm>
            <a:off x="5557834" y="1288178"/>
            <a:ext cx="6134122" cy="532345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233A21-CFEC-3D49-A62F-C92BDA418266}"/>
              </a:ext>
            </a:extLst>
          </p:cNvPr>
          <p:cNvSpPr/>
          <p:nvPr/>
        </p:nvSpPr>
        <p:spPr>
          <a:xfrm>
            <a:off x="9982200" y="0"/>
            <a:ext cx="809625" cy="14144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EAA231E-6CC2-B841-B558-A78BFF8D2F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006" t="11113" r="33202" b="30754"/>
          <a:stretch/>
        </p:blipFill>
        <p:spPr>
          <a:xfrm>
            <a:off x="10067928" y="769071"/>
            <a:ext cx="663015" cy="57395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DFDD40F-B593-7E43-8986-D5B72F75AB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5627" y="43945"/>
            <a:ext cx="495300" cy="6370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605DE1-33AB-1444-8164-F00801056530}"/>
              </a:ext>
            </a:extLst>
          </p:cNvPr>
          <p:cNvSpPr/>
          <p:nvPr/>
        </p:nvSpPr>
        <p:spPr>
          <a:xfrm>
            <a:off x="1861454" y="943082"/>
            <a:ext cx="5407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>
                <a:solidFill>
                  <a:srgbClr val="FF6600"/>
                </a:solidFill>
              </a:rPr>
              <a:t>S</a:t>
            </a:r>
            <a:r>
              <a:rPr lang="en-US" b="1" kern="0" dirty="0">
                <a:solidFill>
                  <a:schemeClr val="accent6"/>
                </a:solidFill>
              </a:rPr>
              <a:t>eal</a:t>
            </a:r>
            <a:r>
              <a:rPr lang="en-US" kern="0" dirty="0">
                <a:solidFill>
                  <a:schemeClr val="accent6"/>
                </a:solidFill>
              </a:rPr>
              <a:t> – device spans ostium, all lobes of LAA are covered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014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6E6DD1-22C6-DB40-88E2-7FDA80AC4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	TEE vs ICE guidance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E2642E-EA00-9A48-A527-18BF83688AEF}"/>
              </a:ext>
            </a:extLst>
          </p:cNvPr>
          <p:cNvSpPr/>
          <p:nvPr/>
        </p:nvSpPr>
        <p:spPr>
          <a:xfrm>
            <a:off x="9982200" y="0"/>
            <a:ext cx="809625" cy="14144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A1B56E-4567-3D4D-BE7F-289BE7B5AE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6" t="11113" r="33202" b="30754"/>
          <a:stretch/>
        </p:blipFill>
        <p:spPr>
          <a:xfrm>
            <a:off x="10067928" y="769071"/>
            <a:ext cx="663015" cy="5739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BE2F77-B666-4C4D-8E8E-58430C605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627" y="43945"/>
            <a:ext cx="495300" cy="637092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E17A1D6-9B8C-FF43-A9AB-5012ECB4B0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319301"/>
              </p:ext>
            </p:extLst>
          </p:nvPr>
        </p:nvGraphicFramePr>
        <p:xfrm>
          <a:off x="430306" y="1435263"/>
          <a:ext cx="11295529" cy="5025661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1121933">
                  <a:extLst>
                    <a:ext uri="{9D8B030D-6E8A-4147-A177-3AD203B41FA5}">
                      <a16:colId xmlns:a16="http://schemas.microsoft.com/office/drawing/2014/main" val="1119491954"/>
                    </a:ext>
                  </a:extLst>
                </a:gridCol>
                <a:gridCol w="2406322">
                  <a:extLst>
                    <a:ext uri="{9D8B030D-6E8A-4147-A177-3AD203B41FA5}">
                      <a16:colId xmlns:a16="http://schemas.microsoft.com/office/drawing/2014/main" val="454887150"/>
                    </a:ext>
                  </a:extLst>
                </a:gridCol>
                <a:gridCol w="3775013">
                  <a:extLst>
                    <a:ext uri="{9D8B030D-6E8A-4147-A177-3AD203B41FA5}">
                      <a16:colId xmlns:a16="http://schemas.microsoft.com/office/drawing/2014/main" val="1948759175"/>
                    </a:ext>
                  </a:extLst>
                </a:gridCol>
                <a:gridCol w="3992261">
                  <a:extLst>
                    <a:ext uri="{9D8B030D-6E8A-4147-A177-3AD203B41FA5}">
                      <a16:colId xmlns:a16="http://schemas.microsoft.com/office/drawing/2014/main" val="3786979140"/>
                    </a:ext>
                  </a:extLst>
                </a:gridCol>
              </a:tblGrid>
              <a:tr h="60869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Criteria</a:t>
                      </a: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82" marR="50882" marT="0" marB="0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Definition </a:t>
                      </a: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82" marR="50882" marT="0" marB="0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CA" sz="1800" dirty="0" err="1">
                          <a:effectLst/>
                        </a:rPr>
                        <a:t>Manufacturer’s</a:t>
                      </a:r>
                      <a:r>
                        <a:rPr lang="fr-CA" sz="1800" dirty="0">
                          <a:effectLst/>
                        </a:rPr>
                        <a:t> description (TEE)</a:t>
                      </a: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82" marR="50882" marT="0" marB="0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ICE</a:t>
                      </a:r>
                      <a:endParaRPr lang="fr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82" marR="50882" marT="0" marB="0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830841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800" dirty="0">
                          <a:solidFill>
                            <a:schemeClr val="bg1"/>
                          </a:solidFill>
                          <a:effectLst/>
                        </a:rPr>
                        <a:t>Position</a:t>
                      </a:r>
                      <a:endParaRPr lang="fr-CA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82" marR="50882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dirty="0">
                          <a:solidFill>
                            <a:schemeClr val="bg1"/>
                          </a:solidFill>
                          <a:effectLst/>
                        </a:rPr>
                        <a:t>Watchman is located at or inside the ostium</a:t>
                      </a:r>
                      <a:endParaRPr lang="fr-CA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82" marR="50882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Device should be at or just distal to the LAA ostium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fr-CA" sz="160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82" marR="50882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dirty="0">
                          <a:solidFill>
                            <a:schemeClr val="bg1"/>
                          </a:solidFill>
                          <a:effectLst/>
                        </a:rPr>
                        <a:t>Device positioning is readily evaluated with ICE from the LUPV or mid-LA position. Left and right tilt (with or without clock and counter-clockwise rotation will assess the whole device. The left circumflex artery is also easy to find with ICE.</a:t>
                      </a:r>
                      <a:endParaRPr lang="fr-CA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82" marR="50882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5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057253"/>
                  </a:ext>
                </a:extLst>
              </a:tr>
              <a:tr h="8606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800" dirty="0">
                          <a:solidFill>
                            <a:schemeClr val="bg1"/>
                          </a:solidFill>
                          <a:effectLst/>
                        </a:rPr>
                        <a:t>Anchor</a:t>
                      </a:r>
                      <a:endParaRPr lang="fr-CA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82" marR="50882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dirty="0">
                          <a:solidFill>
                            <a:schemeClr val="bg1"/>
                          </a:solidFill>
                          <a:effectLst/>
                        </a:rPr>
                        <a:t>Device returns to original position after gentle pull on deployment knob</a:t>
                      </a:r>
                      <a:endParaRPr lang="fr-CA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82" marR="50882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bg1"/>
                          </a:solidFill>
                        </a:rPr>
                        <a:t>To test stability, gently retract deployment knob and let go, observe device returns to original position</a:t>
                      </a:r>
                      <a:endParaRPr lang="fr-CA" sz="160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82" marR="50882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dirty="0">
                          <a:solidFill>
                            <a:schemeClr val="bg1"/>
                          </a:solidFill>
                          <a:effectLst/>
                        </a:rPr>
                        <a:t>ICE from LUPV or mid-LA location and fluoroscopy provide good visualisation of device movement. </a:t>
                      </a:r>
                      <a:endParaRPr lang="fr-CA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82" marR="50882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390468"/>
                  </a:ext>
                </a:extLst>
              </a:tr>
              <a:tr h="10451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800" dirty="0">
                          <a:solidFill>
                            <a:schemeClr val="bg1"/>
                          </a:solidFill>
                          <a:effectLst/>
                        </a:rPr>
                        <a:t>Size</a:t>
                      </a:r>
                      <a:endParaRPr lang="fr-CA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82" marR="50882" marT="0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dirty="0">
                          <a:solidFill>
                            <a:schemeClr val="bg1"/>
                          </a:solidFill>
                          <a:effectLst/>
                        </a:rPr>
                        <a:t>Device “shoulder” diameter is 8-20% less than device size. </a:t>
                      </a:r>
                      <a:endParaRPr lang="fr-CA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82" marR="50882" marT="0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bg1"/>
                          </a:solidFill>
                        </a:rPr>
                        <a:t>Measure in-situ device diameter at </a:t>
                      </a:r>
                      <a:r>
                        <a:rPr lang="en-US" sz="1600" u="sng" kern="0" dirty="0">
                          <a:solidFill>
                            <a:schemeClr val="bg1"/>
                          </a:solidFill>
                        </a:rPr>
                        <a:t>approximate </a:t>
                      </a:r>
                      <a:r>
                        <a:rPr lang="en-US" sz="1600" kern="0" dirty="0">
                          <a:solidFill>
                            <a:schemeClr val="bg1"/>
                          </a:solidFill>
                        </a:rPr>
                        <a:t>TEE angles of 0, 45, 90 and 135 degrees to accurately assess device compression</a:t>
                      </a:r>
                      <a:endParaRPr lang="fr-CA" sz="160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82" marR="50882" marT="0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dirty="0">
                          <a:solidFill>
                            <a:schemeClr val="bg1"/>
                          </a:solidFill>
                          <a:effectLst/>
                        </a:rPr>
                        <a:t>ICE from the LUPV and fluoroscopy provide reproducible measurement. </a:t>
                      </a:r>
                      <a:endParaRPr lang="fr-CA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82" marR="50882" marT="0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373513"/>
                  </a:ext>
                </a:extLst>
              </a:tr>
              <a:tr h="9110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800" dirty="0">
                          <a:solidFill>
                            <a:schemeClr val="bg1"/>
                          </a:solidFill>
                          <a:effectLst/>
                        </a:rPr>
                        <a:t>Seal</a:t>
                      </a:r>
                      <a:endParaRPr lang="fr-CA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82" marR="50882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dirty="0">
                          <a:solidFill>
                            <a:schemeClr val="bg1"/>
                          </a:solidFill>
                          <a:effectLst/>
                        </a:rPr>
                        <a:t>No residual flow is seen around the device</a:t>
                      </a:r>
                      <a:endParaRPr lang="fr-CA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82" marR="50882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bg1"/>
                          </a:solidFill>
                        </a:rPr>
                        <a:t>Residual flow around the device of ≤ 3mm acceptable.</a:t>
                      </a:r>
                      <a:endParaRPr lang="fr-CA" sz="160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82" marR="50882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dirty="0">
                          <a:solidFill>
                            <a:schemeClr val="bg1"/>
                          </a:solidFill>
                          <a:effectLst/>
                        </a:rPr>
                        <a:t>Color-doppler capacities of ICE are not that of TEE. In our experience, search for 2D gaps around the device has been more reliable. </a:t>
                      </a:r>
                      <a:endParaRPr lang="fr-CA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82" marR="50882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8991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2782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B946A1-E0C0-CE46-A384-A6015CDC8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45 </a:t>
            </a:r>
            <a:r>
              <a:rPr lang="fr-FR" dirty="0" err="1"/>
              <a:t>days</a:t>
            </a:r>
            <a:r>
              <a:rPr lang="fr-FR" dirty="0"/>
              <a:t> TEE</a:t>
            </a:r>
          </a:p>
        </p:txBody>
      </p:sp>
      <p:pic>
        <p:nvPicPr>
          <p:cNvPr id="4" name="Média en ligne 3" descr="TEE 1">
            <a:hlinkClick r:id="" action="ppaction://media"/>
            <a:extLst>
              <a:ext uri="{FF2B5EF4-FFF2-40B4-BE49-F238E27FC236}">
                <a16:creationId xmlns:a16="http://schemas.microsoft.com/office/drawing/2014/main" id="{095067D9-DA2D-F24F-BC65-536968270F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3553" t="21397" r="17971" b="12802"/>
          <a:stretch/>
        </p:blipFill>
        <p:spPr>
          <a:xfrm>
            <a:off x="981635" y="1555341"/>
            <a:ext cx="5252335" cy="5047165"/>
          </a:xfr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Média en ligne 4" descr="TEE2 ">
            <a:hlinkClick r:id="" action="ppaction://media"/>
            <a:extLst>
              <a:ext uri="{FF2B5EF4-FFF2-40B4-BE49-F238E27FC236}">
                <a16:creationId xmlns:a16="http://schemas.microsoft.com/office/drawing/2014/main" id="{A0D473F7-41EA-9841-90A7-E4D2E689661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2750" t="11500" r="15028" b="12802"/>
          <a:stretch/>
        </p:blipFill>
        <p:spPr>
          <a:xfrm>
            <a:off x="6468036" y="1555341"/>
            <a:ext cx="4815316" cy="504716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7980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F9E6D8-2F6C-6545-8CB7-E9DCF02AC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2926"/>
            <a:ext cx="10515600" cy="871538"/>
          </a:xfrm>
        </p:spPr>
        <p:txBody>
          <a:bodyPr/>
          <a:lstStyle/>
          <a:p>
            <a:r>
              <a:rPr lang="fr-FR" dirty="0" err="1"/>
              <a:t>Watchman</a:t>
            </a:r>
            <a:r>
              <a:rPr lang="fr-FR" dirty="0"/>
              <a:t> 2.5 vs </a:t>
            </a:r>
            <a:r>
              <a:rPr lang="fr-FR" dirty="0" err="1"/>
              <a:t>Watchman</a:t>
            </a:r>
            <a:r>
              <a:rPr lang="fr-FR" dirty="0"/>
              <a:t> FLX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609A0EA-B9DD-1D45-A7FF-E756F6C22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752" y="1531938"/>
            <a:ext cx="9224683" cy="521310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256F5B-2750-1948-94C7-D40BCACF8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012" y="4261291"/>
            <a:ext cx="4343400" cy="247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89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AC37FA-5B73-D844-B868-3519163B7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	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A3FE15-477C-504F-9B89-4A8A0E37C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7741"/>
            <a:ext cx="10515600" cy="4079222"/>
          </a:xfrm>
        </p:spPr>
        <p:txBody>
          <a:bodyPr/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LAA occlusion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using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ICE guidance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is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possible and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reproducible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endParaRPr lang="fr-FR" sz="14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Evaluation of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deployment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with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PASS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criteria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needs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to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be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adapted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endParaRPr lang="fr-FR" sz="14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Watchman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FLX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is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expected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to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provide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easier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sizing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in cases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where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depth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is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limited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76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1058ED-9190-4E43-9E31-2B5CCAB9E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	Topics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2D247B-594E-3146-8FD6-51C681B42E18}"/>
              </a:ext>
            </a:extLst>
          </p:cNvPr>
          <p:cNvSpPr/>
          <p:nvPr/>
        </p:nvSpPr>
        <p:spPr>
          <a:xfrm>
            <a:off x="9982200" y="0"/>
            <a:ext cx="809625" cy="14144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A42778-583F-D240-BE81-F37DD61A7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6" t="11113" r="33202" b="30754"/>
          <a:stretch/>
        </p:blipFill>
        <p:spPr>
          <a:xfrm>
            <a:off x="10067928" y="769071"/>
            <a:ext cx="663015" cy="5739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27FE4A-3E9A-ED48-BF72-8D0D462C4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627" y="43945"/>
            <a:ext cx="495300" cy="63709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8299341-F0DA-884E-A003-D43E2077DD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578"/>
          <a:stretch/>
        </p:blipFill>
        <p:spPr>
          <a:xfrm>
            <a:off x="771525" y="2520039"/>
            <a:ext cx="5414518" cy="37537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E71CF3C-B3F4-E74B-8655-C542972ABF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5" t="6727"/>
          <a:stretch/>
        </p:blipFill>
        <p:spPr>
          <a:xfrm>
            <a:off x="6634540" y="2520039"/>
            <a:ext cx="4568394" cy="37537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9B216C97-BD59-A74A-BCE1-B62A45974D53}"/>
              </a:ext>
            </a:extLst>
          </p:cNvPr>
          <p:cNvSpPr txBox="1"/>
          <p:nvPr/>
        </p:nvSpPr>
        <p:spPr>
          <a:xfrm>
            <a:off x="771524" y="1898109"/>
            <a:ext cx="532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ICE GUIDANCE FOR WATCHMAN IMPLANTATION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B16B501-44B4-0549-9D75-A11F18D29050}"/>
              </a:ext>
            </a:extLst>
          </p:cNvPr>
          <p:cNvSpPr txBox="1"/>
          <p:nvPr/>
        </p:nvSpPr>
        <p:spPr>
          <a:xfrm>
            <a:off x="6634540" y="1781741"/>
            <a:ext cx="4568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SIZE SELECTION, LIMITATION OF CURRENT DEVICES AND POTENTIAL OF FLX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D766442-916C-E943-A83A-D7D724A96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034412">
            <a:off x="8674017" y="3177498"/>
            <a:ext cx="771944" cy="77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57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172759-4C1E-AB4C-844C-430A970E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	Case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5088DE-4D5B-5945-BF34-BE660F8E8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724" y="2457449"/>
            <a:ext cx="10026463" cy="3719513"/>
          </a:xfrm>
        </p:spPr>
        <p:txBody>
          <a:bodyPr/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75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yo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woman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CHADS 3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chronic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AF</a:t>
            </a:r>
          </a:p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Multiple GI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bleed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Moderate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COPD</a:t>
            </a:r>
          </a:p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Normal LV,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dilated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LA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9A79FF-AA2B-4C4C-B7DF-1B2CCEE6622E}"/>
              </a:ext>
            </a:extLst>
          </p:cNvPr>
          <p:cNvSpPr/>
          <p:nvPr/>
        </p:nvSpPr>
        <p:spPr>
          <a:xfrm>
            <a:off x="9982200" y="0"/>
            <a:ext cx="809625" cy="14144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CF741E-4FEB-CB40-9895-BE768B3B0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6" t="11113" r="33202" b="30754"/>
          <a:stretch/>
        </p:blipFill>
        <p:spPr>
          <a:xfrm>
            <a:off x="10067928" y="769071"/>
            <a:ext cx="663015" cy="5739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FB92615-F96F-BD43-9477-37BD0C1E7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627" y="43945"/>
            <a:ext cx="495300" cy="63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66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FB3FF8-53E2-1146-A0EA-4F581E1C3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26"/>
            <a:ext cx="12192000" cy="683179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LAA </a:t>
            </a:r>
            <a:r>
              <a:rPr lang="fr-FR" dirty="0" err="1"/>
              <a:t>angiography</a:t>
            </a:r>
            <a:endParaRPr lang="fr-FR" dirty="0"/>
          </a:p>
        </p:txBody>
      </p:sp>
      <p:pic>
        <p:nvPicPr>
          <p:cNvPr id="7" name="Média en ligne 6" descr="Angio LAA pré">
            <a:hlinkClick r:id="" action="ppaction://media"/>
            <a:extLst>
              <a:ext uri="{FF2B5EF4-FFF2-40B4-BE49-F238E27FC236}">
                <a16:creationId xmlns:a16="http://schemas.microsoft.com/office/drawing/2014/main" id="{F743AC2E-7DEA-1449-A895-054CA18574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22404" y="1314139"/>
            <a:ext cx="5329548" cy="5329549"/>
          </a:xfr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8AEB2DD-85C6-2545-838A-EEDCF63B8E21}"/>
              </a:ext>
            </a:extLst>
          </p:cNvPr>
          <p:cNvSpPr txBox="1"/>
          <p:nvPr/>
        </p:nvSpPr>
        <p:spPr>
          <a:xfrm>
            <a:off x="6218863" y="6130408"/>
            <a:ext cx="252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LAO-caudal </a:t>
            </a:r>
          </a:p>
        </p:txBody>
      </p:sp>
      <p:pic>
        <p:nvPicPr>
          <p:cNvPr id="10" name="Média en ligne 6" descr="Angio 1">
            <a:hlinkClick r:id="" action="ppaction://media"/>
            <a:extLst>
              <a:ext uri="{FF2B5EF4-FFF2-40B4-BE49-F238E27FC236}">
                <a16:creationId xmlns:a16="http://schemas.microsoft.com/office/drawing/2014/main" id="{CEFAE4E7-D35A-9446-8A97-BFFC426CF15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1881" r="24804"/>
          <a:stretch/>
        </p:blipFill>
        <p:spPr>
          <a:xfrm>
            <a:off x="790121" y="1315574"/>
            <a:ext cx="5031208" cy="53281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9616B8B-9406-DA4A-ACB7-C17D477FB40E}"/>
              </a:ext>
            </a:extLst>
          </p:cNvPr>
          <p:cNvSpPr txBox="1"/>
          <p:nvPr/>
        </p:nvSpPr>
        <p:spPr>
          <a:xfrm>
            <a:off x="4250337" y="6130408"/>
            <a:ext cx="252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LAO-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cranial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772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B3FB2C-EA62-9D4E-9AFE-F403487BF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	LAA ostium and </a:t>
            </a:r>
            <a:r>
              <a:rPr lang="fr-FR" dirty="0" err="1"/>
              <a:t>depth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776BB9-E1AB-2E48-8AB2-276C0B236068}"/>
              </a:ext>
            </a:extLst>
          </p:cNvPr>
          <p:cNvSpPr/>
          <p:nvPr/>
        </p:nvSpPr>
        <p:spPr>
          <a:xfrm>
            <a:off x="9982200" y="0"/>
            <a:ext cx="809625" cy="14144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B22D1A6-7C7A-3142-BF9D-D1BA192F9E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6" t="11113" r="33202" b="30754"/>
          <a:stretch/>
        </p:blipFill>
        <p:spPr>
          <a:xfrm>
            <a:off x="10067928" y="769071"/>
            <a:ext cx="663015" cy="5739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AB5A944-8A91-9149-B99E-233F580CE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5627" y="43945"/>
            <a:ext cx="495300" cy="637092"/>
          </a:xfrm>
          <a:prstGeom prst="rect">
            <a:avLst/>
          </a:prstGeom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86C4E3F1-2349-8D47-AF47-18937AE1A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19838" t="15066" r="20402" b="30757"/>
          <a:stretch/>
        </p:blipFill>
        <p:spPr>
          <a:xfrm>
            <a:off x="842961" y="1770569"/>
            <a:ext cx="4795059" cy="4347169"/>
          </a:xfr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Média en ligne 12" descr="Mesure1">
            <a:hlinkClick r:id="" action="ppaction://media"/>
            <a:extLst>
              <a:ext uri="{FF2B5EF4-FFF2-40B4-BE49-F238E27FC236}">
                <a16:creationId xmlns:a16="http://schemas.microsoft.com/office/drawing/2014/main" id="{2749880D-E1B8-A747-A24D-85BA3A3FF5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r="4938" b="6347"/>
          <a:stretch/>
        </p:blipFill>
        <p:spPr>
          <a:xfrm>
            <a:off x="5820374" y="1770568"/>
            <a:ext cx="5509612" cy="435363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2047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972D6A-AACC-164E-A0C2-2039DB69F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26"/>
            <a:ext cx="12192000" cy="637092"/>
          </a:xfrm>
        </p:spPr>
        <p:txBody>
          <a:bodyPr>
            <a:normAutofit fontScale="90000"/>
          </a:bodyPr>
          <a:lstStyle/>
          <a:p>
            <a:r>
              <a:rPr lang="fr-FR" dirty="0"/>
              <a:t>			Delivery </a:t>
            </a:r>
            <a:r>
              <a:rPr lang="fr-FR" dirty="0" err="1"/>
              <a:t>catheter</a:t>
            </a:r>
            <a:r>
              <a:rPr lang="fr-FR" dirty="0"/>
              <a:t> </a:t>
            </a:r>
            <a:r>
              <a:rPr lang="fr-FR" dirty="0" err="1"/>
              <a:t>positioning</a:t>
            </a:r>
            <a:endParaRPr lang="fr-FR" dirty="0"/>
          </a:p>
        </p:txBody>
      </p:sp>
      <p:pic>
        <p:nvPicPr>
          <p:cNvPr id="10" name="Média en ligne 9" descr="Mesure 2">
            <a:hlinkClick r:id="" action="ppaction://media"/>
            <a:extLst>
              <a:ext uri="{FF2B5EF4-FFF2-40B4-BE49-F238E27FC236}">
                <a16:creationId xmlns:a16="http://schemas.microsoft.com/office/drawing/2014/main" id="{EB6FFA65-E439-E947-8E64-728FE646E0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r="7325" b="11391"/>
          <a:stretch/>
        </p:blipFill>
        <p:spPr>
          <a:xfrm>
            <a:off x="1417725" y="1999709"/>
            <a:ext cx="3626465" cy="2858581"/>
          </a:xfrm>
          <a:prstGeom prst="rect">
            <a:avLst/>
          </a:prstGeom>
        </p:spPr>
      </p:pic>
      <p:pic>
        <p:nvPicPr>
          <p:cNvPr id="13" name="Média en ligne 12" descr="Angio Watchman sheath 2">
            <a:hlinkClick r:id="" action="ppaction://media"/>
            <a:extLst>
              <a:ext uri="{FF2B5EF4-FFF2-40B4-BE49-F238E27FC236}">
                <a16:creationId xmlns:a16="http://schemas.microsoft.com/office/drawing/2014/main" id="{2259E8F0-B7B0-084C-99DC-96FAA0E00DB9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334" y="1257300"/>
            <a:ext cx="5429248" cy="5429249"/>
          </a:xfr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5" name="Média en ligne 24" descr="ICE catheter">
            <a:hlinkClick r:id="" action="ppaction://media"/>
            <a:extLst>
              <a:ext uri="{FF2B5EF4-FFF2-40B4-BE49-F238E27FC236}">
                <a16:creationId xmlns:a16="http://schemas.microsoft.com/office/drawing/2014/main" id="{E943D336-4144-F641-AD54-04624C2ADEE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30450" t="16787" r="33219" b="18753"/>
          <a:stretch/>
        </p:blipFill>
        <p:spPr>
          <a:xfrm>
            <a:off x="6212984" y="1257300"/>
            <a:ext cx="5429248" cy="54184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7" name="Média en ligne 26" descr="Mesure 2">
            <a:hlinkClick r:id="" action="ppaction://media"/>
            <a:extLst>
              <a:ext uri="{FF2B5EF4-FFF2-40B4-BE49-F238E27FC236}">
                <a16:creationId xmlns:a16="http://schemas.microsoft.com/office/drawing/2014/main" id="{2B9B99DE-FE58-684B-BA46-44B48D262A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r="17843" b="33820"/>
          <a:stretch/>
        </p:blipFill>
        <p:spPr>
          <a:xfrm>
            <a:off x="4505007" y="4029075"/>
            <a:ext cx="3729448" cy="247676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B52D266-EA09-9842-A850-1174FAB84908}"/>
              </a:ext>
            </a:extLst>
          </p:cNvPr>
          <p:cNvSpPr/>
          <p:nvPr/>
        </p:nvSpPr>
        <p:spPr>
          <a:xfrm>
            <a:off x="9982200" y="0"/>
            <a:ext cx="809625" cy="14144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97F2803-519D-DB42-AE13-AE69B1E177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006" t="11113" r="33202" b="30754"/>
          <a:stretch/>
        </p:blipFill>
        <p:spPr>
          <a:xfrm>
            <a:off x="10067928" y="769071"/>
            <a:ext cx="663015" cy="57395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CD6DC2C-C140-6F48-99D1-3E8A111431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5627" y="43945"/>
            <a:ext cx="495300" cy="63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183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8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0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par>
              <p:cTn id="23"/>
            </p:par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BA81A1-C9D0-9344-A86F-5841E0605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0161"/>
            <a:ext cx="12192000" cy="573953"/>
          </a:xfrm>
        </p:spPr>
        <p:txBody>
          <a:bodyPr>
            <a:normAutofit fontScale="90000"/>
          </a:bodyPr>
          <a:lstStyle/>
          <a:p>
            <a:r>
              <a:rPr lang="fr-FR" dirty="0"/>
              <a:t>	</a:t>
            </a:r>
            <a:r>
              <a:rPr lang="fr-FR" dirty="0" err="1"/>
              <a:t>Device</a:t>
            </a:r>
            <a:r>
              <a:rPr lang="fr-FR" dirty="0"/>
              <a:t> </a:t>
            </a:r>
            <a:r>
              <a:rPr lang="fr-FR" dirty="0" err="1"/>
              <a:t>assessment</a:t>
            </a:r>
            <a:r>
              <a:rPr lang="fr-FR" dirty="0"/>
              <a:t> - </a:t>
            </a:r>
            <a:r>
              <a:rPr lang="fr-FR" dirty="0" err="1"/>
              <a:t>Watchman</a:t>
            </a:r>
            <a:r>
              <a:rPr lang="fr-FR" dirty="0"/>
              <a:t> 24 mm</a:t>
            </a:r>
          </a:p>
        </p:txBody>
      </p:sp>
      <p:pic>
        <p:nvPicPr>
          <p:cNvPr id="10" name="Média en ligne 9" descr="Angio 1ere prothèse">
            <a:hlinkClick r:id="" action="ppaction://media"/>
            <a:extLst>
              <a:ext uri="{FF2B5EF4-FFF2-40B4-BE49-F238E27FC236}">
                <a16:creationId xmlns:a16="http://schemas.microsoft.com/office/drawing/2014/main" id="{A097DB86-D146-C64D-AC0F-8B9BA1741D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31458" t="17685" r="34240" b="15550"/>
          <a:stretch/>
        </p:blipFill>
        <p:spPr>
          <a:xfrm>
            <a:off x="757193" y="1270720"/>
            <a:ext cx="4882748" cy="5418069"/>
          </a:xfr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Média en ligne 10" descr="ICE épaule et petite gap 1ere prothèse">
            <a:hlinkClick r:id="" action="ppaction://media"/>
            <a:extLst>
              <a:ext uri="{FF2B5EF4-FFF2-40B4-BE49-F238E27FC236}">
                <a16:creationId xmlns:a16="http://schemas.microsoft.com/office/drawing/2014/main" id="{6ED2826A-63CE-D245-B4B1-BFE637C8C29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t="17422" b="28444"/>
          <a:stretch/>
        </p:blipFill>
        <p:spPr>
          <a:xfrm>
            <a:off x="5999348" y="1270720"/>
            <a:ext cx="5435459" cy="294243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Média en ligne 11" descr="Mesure épaule">
            <a:hlinkClick r:id="" action="ppaction://media"/>
            <a:extLst>
              <a:ext uri="{FF2B5EF4-FFF2-40B4-BE49-F238E27FC236}">
                <a16:creationId xmlns:a16="http://schemas.microsoft.com/office/drawing/2014/main" id="{A3D91256-9E57-674F-BCEF-80C5B95F5A8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b="48373"/>
          <a:stretch/>
        </p:blipFill>
        <p:spPr>
          <a:xfrm>
            <a:off x="5999348" y="4510739"/>
            <a:ext cx="5435459" cy="217805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3E945F-F9A6-2342-85C6-32ECB97BE8F3}"/>
              </a:ext>
            </a:extLst>
          </p:cNvPr>
          <p:cNvSpPr/>
          <p:nvPr/>
        </p:nvSpPr>
        <p:spPr>
          <a:xfrm>
            <a:off x="9982200" y="0"/>
            <a:ext cx="809625" cy="14144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012A3F7-496A-BA42-9FDA-E24F36045BD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006" t="11113" r="33202" b="30754"/>
          <a:stretch/>
        </p:blipFill>
        <p:spPr>
          <a:xfrm>
            <a:off x="10067928" y="769071"/>
            <a:ext cx="663015" cy="57395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B22F4C0-2C63-9A44-9425-676D6D96D9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35627" y="43945"/>
            <a:ext cx="495300" cy="63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5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0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E08EA23-822F-F74C-A5FE-A623B0C4CA3B}"/>
              </a:ext>
            </a:extLst>
          </p:cNvPr>
          <p:cNvSpPr txBox="1">
            <a:spLocks/>
          </p:cNvSpPr>
          <p:nvPr/>
        </p:nvSpPr>
        <p:spPr>
          <a:xfrm>
            <a:off x="0" y="569820"/>
            <a:ext cx="12192000" cy="871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		PASS CRITERIA </a:t>
            </a:r>
            <a:r>
              <a:rPr lang="fr-FR" dirty="0" err="1"/>
              <a:t>with</a:t>
            </a:r>
            <a:r>
              <a:rPr lang="fr-FR" dirty="0"/>
              <a:t> ICE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682545E-16FE-4645-BC11-EB389F9DF366}"/>
              </a:ext>
            </a:extLst>
          </p:cNvPr>
          <p:cNvSpPr txBox="1">
            <a:spLocks/>
          </p:cNvSpPr>
          <p:nvPr/>
        </p:nvSpPr>
        <p:spPr>
          <a:xfrm>
            <a:off x="838200" y="1426395"/>
            <a:ext cx="10515600" cy="515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kern="0" dirty="0">
                <a:solidFill>
                  <a:srgbClr val="FF6600"/>
                </a:solidFill>
              </a:rPr>
              <a:t>P</a:t>
            </a:r>
            <a:r>
              <a:rPr lang="en-US" b="1" kern="0" dirty="0">
                <a:solidFill>
                  <a:schemeClr val="accent6"/>
                </a:solidFill>
              </a:rPr>
              <a:t>osition</a:t>
            </a:r>
            <a:r>
              <a:rPr lang="en-US" kern="0" dirty="0">
                <a:solidFill>
                  <a:schemeClr val="accent6"/>
                </a:solidFill>
              </a:rPr>
              <a:t> – device is at the ostium of the LAA</a:t>
            </a:r>
          </a:p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A2FB72F-8C2A-0148-862C-BBB713BDAC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2" t="12271" r="3951" b="5659"/>
          <a:stretch/>
        </p:blipFill>
        <p:spPr>
          <a:xfrm>
            <a:off x="3433277" y="2361384"/>
            <a:ext cx="2693226" cy="2225848"/>
          </a:xfrm>
          <a:prstGeom prst="rect">
            <a:avLst/>
          </a:prstGeom>
          <a:ln w="22225"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155103A-7992-6944-A318-5E814F4575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8" t="14205" r="4385" b="11186"/>
          <a:stretch/>
        </p:blipFill>
        <p:spPr>
          <a:xfrm>
            <a:off x="3433277" y="4681361"/>
            <a:ext cx="2693226" cy="2119630"/>
          </a:xfrm>
          <a:prstGeom prst="rect">
            <a:avLst/>
          </a:prstGeom>
          <a:ln w="25400"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3" descr="0TEEopt">
            <a:extLst>
              <a:ext uri="{FF2B5EF4-FFF2-40B4-BE49-F238E27FC236}">
                <a16:creationId xmlns:a16="http://schemas.microsoft.com/office/drawing/2014/main" id="{FEF7DBC9-062F-1C43-A1C1-505641C26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5" t="10117" r="20967" b="20055"/>
          <a:stretch/>
        </p:blipFill>
        <p:spPr bwMode="auto">
          <a:xfrm>
            <a:off x="753557" y="2378343"/>
            <a:ext cx="2551416" cy="2208889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45TEEopt">
            <a:extLst>
              <a:ext uri="{FF2B5EF4-FFF2-40B4-BE49-F238E27FC236}">
                <a16:creationId xmlns:a16="http://schemas.microsoft.com/office/drawing/2014/main" id="{49B25D82-8DD9-664B-9595-44481D84E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2" t="14510" r="21187" b="16022"/>
          <a:stretch/>
        </p:blipFill>
        <p:spPr bwMode="auto">
          <a:xfrm>
            <a:off x="753557" y="4700980"/>
            <a:ext cx="2551416" cy="209660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. ICE WC deployed 1">
            <a:hlinkClick r:id="" action="ppaction://media"/>
            <a:extLst>
              <a:ext uri="{FF2B5EF4-FFF2-40B4-BE49-F238E27FC236}">
                <a16:creationId xmlns:a16="http://schemas.microsoft.com/office/drawing/2014/main" id="{B29C40FB-8305-874E-A949-F8AF9EACA9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17943"/>
          <a:stretch/>
        </p:blipFill>
        <p:spPr>
          <a:xfrm>
            <a:off x="6442015" y="2340918"/>
            <a:ext cx="5034940" cy="4456670"/>
          </a:xfrm>
          <a:prstGeom prst="rect">
            <a:avLst/>
          </a:prstGeom>
          <a:ln w="25400">
            <a:solidFill>
              <a:schemeClr val="bg1">
                <a:lumMod val="85000"/>
              </a:schemeClr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92C94F9-6DB8-3C4B-958B-068A13B36283}"/>
              </a:ext>
            </a:extLst>
          </p:cNvPr>
          <p:cNvSpPr/>
          <p:nvPr/>
        </p:nvSpPr>
        <p:spPr>
          <a:xfrm>
            <a:off x="2806854" y="1793821"/>
            <a:ext cx="7774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0" dirty="0">
                <a:solidFill>
                  <a:srgbClr val="FF6600"/>
                </a:solidFill>
              </a:rPr>
              <a:t>A</a:t>
            </a:r>
            <a:r>
              <a:rPr lang="en-US" sz="2800" b="1" kern="0" dirty="0">
                <a:solidFill>
                  <a:schemeClr val="accent6"/>
                </a:solidFill>
              </a:rPr>
              <a:t>nchor</a:t>
            </a:r>
            <a:r>
              <a:rPr lang="en-US" sz="2800" kern="0" dirty="0">
                <a:solidFill>
                  <a:schemeClr val="accent6"/>
                </a:solidFill>
              </a:rPr>
              <a:t> – fixation anchors engaged / device is stable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65376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7A91E1-702D-FD4D-8192-260DA3FB6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Stable </a:t>
            </a:r>
            <a:r>
              <a:rPr lang="fr-FR" dirty="0" err="1"/>
              <a:t>device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12 mm </a:t>
            </a:r>
            <a:r>
              <a:rPr lang="fr-FR" dirty="0" err="1"/>
              <a:t>shoulder</a:t>
            </a:r>
            <a:endParaRPr lang="fr-FR" dirty="0"/>
          </a:p>
        </p:txBody>
      </p:sp>
      <p:pic>
        <p:nvPicPr>
          <p:cNvPr id="4" name="Média en ligne 11" descr="Mesure épaule">
            <a:hlinkClick r:id="" action="ppaction://media"/>
            <a:extLst>
              <a:ext uri="{FF2B5EF4-FFF2-40B4-BE49-F238E27FC236}">
                <a16:creationId xmlns:a16="http://schemas.microsoft.com/office/drawing/2014/main" id="{DABEFA28-B48D-0645-A591-A2E70BB039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8373"/>
          <a:stretch/>
        </p:blipFill>
        <p:spPr>
          <a:xfrm>
            <a:off x="564169" y="2938176"/>
            <a:ext cx="4409001" cy="176673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DFC78E2-52E1-2246-83D6-CD5EAD04452C}"/>
              </a:ext>
            </a:extLst>
          </p:cNvPr>
          <p:cNvCxnSpPr>
            <a:cxnSpLocks/>
          </p:cNvCxnSpPr>
          <p:nvPr/>
        </p:nvCxnSpPr>
        <p:spPr>
          <a:xfrm>
            <a:off x="6096000" y="2178423"/>
            <a:ext cx="0" cy="3321423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888BB646-D8B9-EC47-B800-10A6FC0AA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6777317" y="1983439"/>
            <a:ext cx="4576466" cy="3605700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B5B882B-5C44-7445-BD6F-0C4C44236FE5}"/>
              </a:ext>
            </a:extLst>
          </p:cNvPr>
          <p:cNvCxnSpPr>
            <a:cxnSpLocks/>
          </p:cNvCxnSpPr>
          <p:nvPr/>
        </p:nvCxnSpPr>
        <p:spPr>
          <a:xfrm>
            <a:off x="5782235" y="3899646"/>
            <a:ext cx="590325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CE21237C-DDB1-AA49-A946-2FF40EBC494C}"/>
              </a:ext>
            </a:extLst>
          </p:cNvPr>
          <p:cNvSpPr txBox="1"/>
          <p:nvPr/>
        </p:nvSpPr>
        <p:spPr>
          <a:xfrm>
            <a:off x="5042647" y="3482788"/>
            <a:ext cx="72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bg1"/>
                </a:solidFill>
              </a:rPr>
              <a:t>50%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2C5445F-5E29-3A40-B5EC-2D2619DAA3B3}"/>
              </a:ext>
            </a:extLst>
          </p:cNvPr>
          <p:cNvCxnSpPr/>
          <p:nvPr/>
        </p:nvCxnSpPr>
        <p:spPr>
          <a:xfrm>
            <a:off x="5773271" y="4509244"/>
            <a:ext cx="5795683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A7B5E758-420A-E34A-AD96-27227EEB897E}"/>
              </a:ext>
            </a:extLst>
          </p:cNvPr>
          <p:cNvSpPr txBox="1"/>
          <p:nvPr/>
        </p:nvSpPr>
        <p:spPr>
          <a:xfrm>
            <a:off x="5033683" y="4092386"/>
            <a:ext cx="72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bg1"/>
                </a:solidFill>
              </a:rPr>
              <a:t>65%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8238752-6DB3-4E47-ACB8-A812FABBAE9A}"/>
              </a:ext>
            </a:extLst>
          </p:cNvPr>
          <p:cNvCxnSpPr/>
          <p:nvPr/>
        </p:nvCxnSpPr>
        <p:spPr>
          <a:xfrm>
            <a:off x="5957047" y="2178423"/>
            <a:ext cx="268941" cy="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A96265D3-4526-C64D-AEE1-3057B7B64A62}"/>
              </a:ext>
            </a:extLst>
          </p:cNvPr>
          <p:cNvCxnSpPr/>
          <p:nvPr/>
        </p:nvCxnSpPr>
        <p:spPr>
          <a:xfrm>
            <a:off x="5961530" y="5504323"/>
            <a:ext cx="268941" cy="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44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leu chau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12318</TotalTime>
  <Words>407</Words>
  <Application>Microsoft Macintosh PowerPoint</Application>
  <PresentationFormat>Widescreen</PresentationFormat>
  <Paragraphs>72</Paragraphs>
  <Slides>16</Slides>
  <Notes>3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ＭＳ Ｐゴシック</vt:lpstr>
      <vt:lpstr>Arial</vt:lpstr>
      <vt:lpstr>Calibri</vt:lpstr>
      <vt:lpstr>Calibri Light</vt:lpstr>
      <vt:lpstr>Times New Roman</vt:lpstr>
      <vt:lpstr>Thème Office</vt:lpstr>
      <vt:lpstr>Sizing an LAA occlusion device   Watchman may need more flex (and how to use ICE to guide implantation)</vt:lpstr>
      <vt:lpstr> Topics</vt:lpstr>
      <vt:lpstr> Case presentation</vt:lpstr>
      <vt:lpstr>LAA angiography</vt:lpstr>
      <vt:lpstr> LAA ostium and depth measurements</vt:lpstr>
      <vt:lpstr>   Delivery catheter positioning</vt:lpstr>
      <vt:lpstr> Device assessment - Watchman 24 mm</vt:lpstr>
      <vt:lpstr>PowerPoint Presentation</vt:lpstr>
      <vt:lpstr>Stable device with 12 mm shoulder</vt:lpstr>
      <vt:lpstr>   2nd device assessment</vt:lpstr>
      <vt:lpstr>     PASS CRITERIA with ICE</vt:lpstr>
      <vt:lpstr>  PASS CRITERIA with ICE</vt:lpstr>
      <vt:lpstr> TEE vs ICE guidance</vt:lpstr>
      <vt:lpstr>    45 days TEE</vt:lpstr>
      <vt:lpstr>Watchman 2.5 vs Watchman FLX</vt:lpstr>
      <vt:lpstr> CONCLUSION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LAA OCCLUSION with WATCHMAN ICE guidance</dc:title>
  <dc:creator>Masson Jean-Bernard</dc:creator>
  <cp:lastModifiedBy>Kevin McKenzie</cp:lastModifiedBy>
  <cp:revision>15</cp:revision>
  <dcterms:created xsi:type="dcterms:W3CDTF">2019-10-06T02:24:52Z</dcterms:created>
  <dcterms:modified xsi:type="dcterms:W3CDTF">2019-10-25T18:11:08Z</dcterms:modified>
</cp:coreProperties>
</file>