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0" r:id="rId3"/>
    <p:sldMasterId id="2147483706" r:id="rId4"/>
  </p:sldMasterIdLst>
  <p:notesMasterIdLst>
    <p:notesMasterId r:id="rId43"/>
  </p:notesMasterIdLst>
  <p:sldIdLst>
    <p:sldId id="256" r:id="rId5"/>
    <p:sldId id="385" r:id="rId6"/>
    <p:sldId id="391" r:id="rId7"/>
    <p:sldId id="380" r:id="rId8"/>
    <p:sldId id="274" r:id="rId9"/>
    <p:sldId id="404" r:id="rId10"/>
    <p:sldId id="313" r:id="rId11"/>
    <p:sldId id="324" r:id="rId12"/>
    <p:sldId id="402" r:id="rId13"/>
    <p:sldId id="403" r:id="rId14"/>
    <p:sldId id="395" r:id="rId15"/>
    <p:sldId id="401" r:id="rId16"/>
    <p:sldId id="367" r:id="rId17"/>
    <p:sldId id="396" r:id="rId18"/>
    <p:sldId id="398" r:id="rId19"/>
    <p:sldId id="399" r:id="rId20"/>
    <p:sldId id="383" r:id="rId21"/>
    <p:sldId id="407" r:id="rId22"/>
    <p:sldId id="426" r:id="rId23"/>
    <p:sldId id="429" r:id="rId24"/>
    <p:sldId id="430" r:id="rId25"/>
    <p:sldId id="408" r:id="rId26"/>
    <p:sldId id="409" r:id="rId27"/>
    <p:sldId id="410" r:id="rId28"/>
    <p:sldId id="411" r:id="rId29"/>
    <p:sldId id="412" r:id="rId30"/>
    <p:sldId id="432" r:id="rId31"/>
    <p:sldId id="427" r:id="rId32"/>
    <p:sldId id="413" r:id="rId33"/>
    <p:sldId id="419" r:id="rId34"/>
    <p:sldId id="420" r:id="rId35"/>
    <p:sldId id="434" r:id="rId36"/>
    <p:sldId id="421" r:id="rId37"/>
    <p:sldId id="423" r:id="rId38"/>
    <p:sldId id="405" r:id="rId39"/>
    <p:sldId id="428" r:id="rId40"/>
    <p:sldId id="431" r:id="rId41"/>
    <p:sldId id="43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45" autoAdjust="0"/>
    <p:restoredTop sz="92562"/>
  </p:normalViewPr>
  <p:slideViewPr>
    <p:cSldViewPr snapToGrid="0" snapToObjects="1">
      <p:cViewPr varScale="1">
        <p:scale>
          <a:sx n="50" d="100"/>
          <a:sy n="50" d="100"/>
        </p:scale>
        <p:origin x="392" y="1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5340489665354299E-2"/>
          <c:y val="3.9898989898989899E-2"/>
          <c:w val="0.92903451033464501"/>
          <c:h val="0.86045454545454503"/>
        </c:manualLayout>
      </c:layout>
      <c:barChart>
        <c:barDir val="col"/>
        <c:grouping val="clustered"/>
        <c:varyColors val="0"/>
        <c:ser>
          <c:idx val="0"/>
          <c:order val="0"/>
          <c:tx>
            <c:strRef>
              <c:f>Sheet1!$B$1</c:f>
              <c:strCache>
                <c:ptCount val="1"/>
                <c:pt idx="0">
                  <c:v>Pre PIONEER AF-PCI (n=41)</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Triple therapy</c:v>
                </c:pt>
                <c:pt idx="1">
                  <c:v>Dual pathway</c:v>
                </c:pt>
                <c:pt idx="2">
                  <c:v>DAPT</c:v>
                </c:pt>
              </c:strCache>
            </c:strRef>
          </c:cat>
          <c:val>
            <c:numRef>
              <c:f>Sheet1!$B$2:$B$4</c:f>
              <c:numCache>
                <c:formatCode>0</c:formatCode>
                <c:ptCount val="3"/>
                <c:pt idx="0">
                  <c:v>66</c:v>
                </c:pt>
                <c:pt idx="1">
                  <c:v>20</c:v>
                </c:pt>
                <c:pt idx="2">
                  <c:v>15</c:v>
                </c:pt>
              </c:numCache>
            </c:numRef>
          </c:val>
          <c:extLst>
            <c:ext xmlns:c16="http://schemas.microsoft.com/office/drawing/2014/chart" uri="{C3380CC4-5D6E-409C-BE32-E72D297353CC}">
              <c16:uniqueId val="{00000000-B209-0F49-B7B3-3DC7CCC861F6}"/>
            </c:ext>
          </c:extLst>
        </c:ser>
        <c:ser>
          <c:idx val="1"/>
          <c:order val="1"/>
          <c:tx>
            <c:strRef>
              <c:f>Sheet1!$C$1</c:f>
              <c:strCache>
                <c:ptCount val="1"/>
                <c:pt idx="0">
                  <c:v>After PIONEER AF-PCI, before RE-DUAL PCI (n=300)</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Triple therapy</c:v>
                </c:pt>
                <c:pt idx="1">
                  <c:v>Dual pathway</c:v>
                </c:pt>
                <c:pt idx="2">
                  <c:v>DAPT</c:v>
                </c:pt>
              </c:strCache>
            </c:strRef>
          </c:cat>
          <c:val>
            <c:numRef>
              <c:f>Sheet1!$C$2:$C$4</c:f>
              <c:numCache>
                <c:formatCode>0</c:formatCode>
                <c:ptCount val="3"/>
                <c:pt idx="0">
                  <c:v>67</c:v>
                </c:pt>
                <c:pt idx="1">
                  <c:v>22</c:v>
                </c:pt>
                <c:pt idx="2">
                  <c:v>10</c:v>
                </c:pt>
              </c:numCache>
            </c:numRef>
          </c:val>
          <c:extLst>
            <c:ext xmlns:c16="http://schemas.microsoft.com/office/drawing/2014/chart" uri="{C3380CC4-5D6E-409C-BE32-E72D297353CC}">
              <c16:uniqueId val="{00000001-B209-0F49-B7B3-3DC7CCC861F6}"/>
            </c:ext>
          </c:extLst>
        </c:ser>
        <c:ser>
          <c:idx val="2"/>
          <c:order val="2"/>
          <c:tx>
            <c:strRef>
              <c:f>Sheet1!$D$1</c:f>
              <c:strCache>
                <c:ptCount val="1"/>
                <c:pt idx="0">
                  <c:v>After RE-DUAL PCI (n=126)</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Triple therapy</c:v>
                </c:pt>
                <c:pt idx="1">
                  <c:v>Dual pathway</c:v>
                </c:pt>
                <c:pt idx="2">
                  <c:v>DAPT</c:v>
                </c:pt>
              </c:strCache>
            </c:strRef>
          </c:cat>
          <c:val>
            <c:numRef>
              <c:f>Sheet1!$D$2:$D$4</c:f>
              <c:numCache>
                <c:formatCode>0</c:formatCode>
                <c:ptCount val="3"/>
                <c:pt idx="0">
                  <c:v>52</c:v>
                </c:pt>
                <c:pt idx="1">
                  <c:v>33</c:v>
                </c:pt>
                <c:pt idx="2">
                  <c:v>14</c:v>
                </c:pt>
              </c:numCache>
            </c:numRef>
          </c:val>
          <c:extLst>
            <c:ext xmlns:c16="http://schemas.microsoft.com/office/drawing/2014/chart" uri="{C3380CC4-5D6E-409C-BE32-E72D297353CC}">
              <c16:uniqueId val="{00000002-B209-0F49-B7B3-3DC7CCC861F6}"/>
            </c:ext>
          </c:extLst>
        </c:ser>
        <c:dLbls>
          <c:showLegendKey val="0"/>
          <c:showVal val="0"/>
          <c:showCatName val="0"/>
          <c:showSerName val="0"/>
          <c:showPercent val="0"/>
          <c:showBubbleSize val="0"/>
        </c:dLbls>
        <c:gapWidth val="150"/>
        <c:axId val="-2099122792"/>
        <c:axId val="-2118083800"/>
      </c:barChart>
      <c:catAx>
        <c:axId val="-2099122792"/>
        <c:scaling>
          <c:orientation val="minMax"/>
        </c:scaling>
        <c:delete val="0"/>
        <c:axPos val="b"/>
        <c:numFmt formatCode="General" sourceLinked="1"/>
        <c:majorTickMark val="out"/>
        <c:minorTickMark val="none"/>
        <c:tickLblPos val="nextTo"/>
        <c:txPr>
          <a:bodyPr/>
          <a:lstStyle/>
          <a:p>
            <a:pPr>
              <a:defRPr b="1"/>
            </a:pPr>
            <a:endParaRPr lang="en-US"/>
          </a:p>
        </c:txPr>
        <c:crossAx val="-2118083800"/>
        <c:crosses val="autoZero"/>
        <c:auto val="1"/>
        <c:lblAlgn val="ctr"/>
        <c:lblOffset val="100"/>
        <c:noMultiLvlLbl val="0"/>
      </c:catAx>
      <c:valAx>
        <c:axId val="-2118083800"/>
        <c:scaling>
          <c:orientation val="minMax"/>
        </c:scaling>
        <c:delete val="0"/>
        <c:axPos val="l"/>
        <c:numFmt formatCode="0" sourceLinked="1"/>
        <c:majorTickMark val="out"/>
        <c:minorTickMark val="none"/>
        <c:tickLblPos val="nextTo"/>
        <c:txPr>
          <a:bodyPr/>
          <a:lstStyle/>
          <a:p>
            <a:pPr>
              <a:defRPr b="1"/>
            </a:pPr>
            <a:endParaRPr lang="en-US"/>
          </a:p>
        </c:txPr>
        <c:crossAx val="-2099122792"/>
        <c:crosses val="autoZero"/>
        <c:crossBetween val="between"/>
      </c:valAx>
      <c:spPr>
        <a:noFill/>
        <a:ln w="25397">
          <a:noFill/>
        </a:ln>
      </c:spPr>
    </c:plotArea>
    <c:legend>
      <c:legendPos val="r"/>
      <c:layout>
        <c:manualLayout>
          <c:xMode val="edge"/>
          <c:yMode val="edge"/>
          <c:x val="0.62036799191084702"/>
          <c:y val="3.4481255880750697E-2"/>
          <c:w val="0.369791639774537"/>
          <c:h val="0.43663868667359901"/>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87672287134"/>
          <c:y val="2.7796620795279298E-2"/>
          <c:w val="0.71050000863196106"/>
          <c:h val="0.88191125828528205"/>
        </c:manualLayout>
      </c:layout>
      <c:barChart>
        <c:barDir val="col"/>
        <c:grouping val="clustered"/>
        <c:varyColors val="0"/>
        <c:ser>
          <c:idx val="0"/>
          <c:order val="0"/>
          <c:tx>
            <c:strRef>
              <c:f>Sheet1!$B$1</c:f>
              <c:strCache>
                <c:ptCount val="1"/>
                <c:pt idx="0">
                  <c:v>Series 1</c:v>
                </c:pt>
              </c:strCache>
            </c:strRef>
          </c:tx>
          <c:spPr>
            <a:solidFill>
              <a:srgbClr val="32B1CC"/>
            </a:solidFill>
            <a:ln w="9142">
              <a:noFill/>
            </a:ln>
          </c:spPr>
          <c:invertIfNegative val="0"/>
          <c:dLbls>
            <c:spPr>
              <a:noFill/>
              <a:ln w="9142">
                <a:noFill/>
              </a:ln>
            </c:spPr>
            <c:txPr>
              <a:bodyPr wrap="square" lIns="38100" tIns="19050" rIns="38100" bIns="19050" anchor="ctr">
                <a:spAutoFit/>
              </a:bodyPr>
              <a:lstStyle/>
              <a:p>
                <a:pPr>
                  <a:defRPr sz="14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1-year event-free MI survivors (n=76,687)</c:v>
                </c:pt>
              </c:strCache>
            </c:strRef>
          </c:cat>
          <c:val>
            <c:numRef>
              <c:f>Sheet1!$B$2</c:f>
              <c:numCache>
                <c:formatCode>0.0</c:formatCode>
                <c:ptCount val="1"/>
                <c:pt idx="0">
                  <c:v>20</c:v>
                </c:pt>
              </c:numCache>
            </c:numRef>
          </c:val>
          <c:extLst>
            <c:ext xmlns:c16="http://schemas.microsoft.com/office/drawing/2014/chart" uri="{C3380CC4-5D6E-409C-BE32-E72D297353CC}">
              <c16:uniqueId val="{00000000-4F7A-2849-8041-78FE56C83572}"/>
            </c:ext>
          </c:extLst>
        </c:ser>
        <c:dLbls>
          <c:showLegendKey val="0"/>
          <c:showVal val="0"/>
          <c:showCatName val="0"/>
          <c:showSerName val="0"/>
          <c:showPercent val="0"/>
          <c:showBubbleSize val="0"/>
        </c:dLbls>
        <c:gapWidth val="150"/>
        <c:axId val="-2077655464"/>
        <c:axId val="-2029649176"/>
      </c:barChart>
      <c:catAx>
        <c:axId val="-2077655464"/>
        <c:scaling>
          <c:orientation val="minMax"/>
        </c:scaling>
        <c:delete val="0"/>
        <c:axPos val="b"/>
        <c:numFmt formatCode="General" sourceLinked="0"/>
        <c:majorTickMark val="out"/>
        <c:minorTickMark val="none"/>
        <c:tickLblPos val="nextTo"/>
        <c:spPr>
          <a:ln w="1905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029649176"/>
        <c:crosses val="autoZero"/>
        <c:auto val="1"/>
        <c:lblAlgn val="ctr"/>
        <c:lblOffset val="100"/>
        <c:noMultiLvlLbl val="0"/>
      </c:catAx>
      <c:valAx>
        <c:axId val="-2029649176"/>
        <c:scaling>
          <c:orientation val="minMax"/>
        </c:scaling>
        <c:delete val="0"/>
        <c:axPos val="l"/>
        <c:title>
          <c:tx>
            <c:rich>
              <a:bodyPr/>
              <a:lstStyle/>
              <a:p>
                <a:pPr>
                  <a:defRPr sz="1600" b="0" i="0" u="none" strike="noStrike" baseline="0">
                    <a:solidFill>
                      <a:schemeClr val="tx1"/>
                    </a:solidFill>
                    <a:latin typeface="Arial"/>
                    <a:ea typeface="Arial"/>
                    <a:cs typeface="Arial"/>
                  </a:defRPr>
                </a:pPr>
                <a:r>
                  <a:rPr lang="en-US" sz="1600" b="0">
                    <a:solidFill>
                      <a:schemeClr val="tx1"/>
                    </a:solidFill>
                  </a:rPr>
                  <a:t>Cumulative 3 year incidence of CV death, MI or stroke (%)</a:t>
                </a:r>
              </a:p>
            </c:rich>
          </c:tx>
          <c:layout>
            <c:manualLayout>
              <c:xMode val="edge"/>
              <c:yMode val="edge"/>
              <c:x val="0"/>
              <c:y val="9.7051903275404194E-2"/>
            </c:manualLayout>
          </c:layout>
          <c:overlay val="0"/>
          <c:spPr>
            <a:noFill/>
            <a:ln w="9142">
              <a:noFill/>
            </a:ln>
          </c:spPr>
        </c:title>
        <c:numFmt formatCode="0.0" sourceLinked="1"/>
        <c:majorTickMark val="out"/>
        <c:minorTickMark val="none"/>
        <c:tickLblPos val="nextTo"/>
        <c:spPr>
          <a:ln w="1905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077655464"/>
        <c:crosses val="autoZero"/>
        <c:crossBetween val="between"/>
        <c:majorUnit val="5"/>
      </c:valAx>
      <c:spPr>
        <a:noFill/>
        <a:ln w="9142">
          <a:noFill/>
        </a:ln>
      </c:spPr>
    </c:plotArea>
    <c:plotVisOnly val="1"/>
    <c:dispBlanksAs val="gap"/>
    <c:showDLblsOverMax val="0"/>
  </c:chart>
  <c:spPr>
    <a:noFill/>
    <a:ln>
      <a:noFill/>
    </a:ln>
  </c:spPr>
  <c:txPr>
    <a:bodyPr/>
    <a:lstStyle/>
    <a:p>
      <a:pPr>
        <a:defRPr sz="648" b="0" i="0" u="none" strike="noStrike" baseline="0">
          <a:solidFill>
            <a:srgbClr val="FFFFFF"/>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57775590551197E-2"/>
          <c:y val="3.9640748031496101E-2"/>
          <c:w val="0.92822555774278204"/>
          <c:h val="0.75650172244094505"/>
        </c:manualLayout>
      </c:layout>
      <c:barChart>
        <c:barDir val="col"/>
        <c:grouping val="clustered"/>
        <c:varyColors val="0"/>
        <c:ser>
          <c:idx val="0"/>
          <c:order val="0"/>
          <c:tx>
            <c:strRef>
              <c:f>Sheet1!$B$1</c:f>
              <c:strCache>
                <c:ptCount val="1"/>
                <c:pt idx="0">
                  <c:v>Rivaroxaban 2.5 mg + ASA</c:v>
                </c:pt>
              </c:strCache>
            </c:strRef>
          </c:tx>
          <c:spPr>
            <a:solidFill>
              <a:srgbClr val="006A96"/>
            </a:solidFill>
            <a:ln>
              <a:noFill/>
            </a:ln>
            <a:effectLst/>
          </c:spPr>
          <c:invertIfNegative val="0"/>
          <c:dLbls>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Modified major ISTH bleeding</c:v>
                </c:pt>
                <c:pt idx="1">
                  <c:v>Fatal</c:v>
                </c:pt>
                <c:pt idx="2">
                  <c:v>Nonfatal ICH</c:v>
                </c:pt>
                <c:pt idx="3">
                  <c:v>Nonfatal other critical organs</c:v>
                </c:pt>
              </c:strCache>
            </c:strRef>
          </c:cat>
          <c:val>
            <c:numRef>
              <c:f>Sheet1!$B$2:$B$5</c:f>
              <c:numCache>
                <c:formatCode>General</c:formatCode>
                <c:ptCount val="4"/>
                <c:pt idx="0">
                  <c:v>3.1</c:v>
                </c:pt>
                <c:pt idx="1">
                  <c:v>0.2</c:v>
                </c:pt>
                <c:pt idx="2">
                  <c:v>0.2</c:v>
                </c:pt>
                <c:pt idx="3">
                  <c:v>0.5</c:v>
                </c:pt>
              </c:numCache>
            </c:numRef>
          </c:val>
          <c:extLst>
            <c:ext xmlns:c16="http://schemas.microsoft.com/office/drawing/2014/chart" uri="{C3380CC4-5D6E-409C-BE32-E72D297353CC}">
              <c16:uniqueId val="{00000000-6720-45B3-BA96-D814D982689D}"/>
            </c:ext>
          </c:extLst>
        </c:ser>
        <c:ser>
          <c:idx val="1"/>
          <c:order val="1"/>
          <c:tx>
            <c:strRef>
              <c:f>Sheet1!$C$1</c:f>
              <c:strCache>
                <c:ptCount val="1"/>
                <c:pt idx="0">
                  <c:v>ASA alone</c:v>
                </c:pt>
              </c:strCache>
            </c:strRef>
          </c:tx>
          <c:spPr>
            <a:solidFill>
              <a:schemeClr val="accent2"/>
            </a:solidFill>
            <a:ln>
              <a:noFill/>
            </a:ln>
            <a:effectLst/>
          </c:spPr>
          <c:invertIfNegative val="0"/>
          <c:dLbls>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Modified major ISTH bleeding</c:v>
                </c:pt>
                <c:pt idx="1">
                  <c:v>Fatal</c:v>
                </c:pt>
                <c:pt idx="2">
                  <c:v>Nonfatal ICH</c:v>
                </c:pt>
                <c:pt idx="3">
                  <c:v>Nonfatal other critical organs</c:v>
                </c:pt>
              </c:strCache>
            </c:strRef>
          </c:cat>
          <c:val>
            <c:numRef>
              <c:f>Sheet1!$C$2:$C$5</c:f>
              <c:numCache>
                <c:formatCode>General</c:formatCode>
                <c:ptCount val="4"/>
                <c:pt idx="0">
                  <c:v>1.9</c:v>
                </c:pt>
                <c:pt idx="1">
                  <c:v>0.1</c:v>
                </c:pt>
                <c:pt idx="2">
                  <c:v>0.2</c:v>
                </c:pt>
                <c:pt idx="3">
                  <c:v>0.3</c:v>
                </c:pt>
              </c:numCache>
            </c:numRef>
          </c:val>
          <c:extLst>
            <c:ext xmlns:c16="http://schemas.microsoft.com/office/drawing/2014/chart" uri="{C3380CC4-5D6E-409C-BE32-E72D297353CC}">
              <c16:uniqueId val="{00000001-6720-45B3-BA96-D814D982689D}"/>
            </c:ext>
          </c:extLst>
        </c:ser>
        <c:dLbls>
          <c:showLegendKey val="0"/>
          <c:showVal val="0"/>
          <c:showCatName val="0"/>
          <c:showSerName val="0"/>
          <c:showPercent val="0"/>
          <c:showBubbleSize val="0"/>
        </c:dLbls>
        <c:gapWidth val="219"/>
        <c:overlap val="-27"/>
        <c:axId val="-2058619016"/>
        <c:axId val="-2045851912"/>
      </c:barChart>
      <c:catAx>
        <c:axId val="-205861901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45851912"/>
        <c:crosses val="autoZero"/>
        <c:auto val="1"/>
        <c:lblAlgn val="ctr"/>
        <c:lblOffset val="100"/>
        <c:noMultiLvlLbl val="0"/>
      </c:catAx>
      <c:valAx>
        <c:axId val="-2045851912"/>
        <c:scaling>
          <c:orientation val="minMax"/>
          <c:max val="5"/>
        </c:scaling>
        <c:delete val="0"/>
        <c:axPos val="l"/>
        <c:majorGridlines>
          <c:spPr>
            <a:ln w="9525" cap="flat" cmpd="sng" algn="ctr">
              <a:noFill/>
              <a:round/>
            </a:ln>
            <a:effectLst/>
          </c:spPr>
        </c:majorGridlines>
        <c:numFmt formatCode="General"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58619016"/>
        <c:crosses val="autoZero"/>
        <c:crossBetween val="between"/>
        <c:majorUnit val="1"/>
      </c:valAx>
      <c:spPr>
        <a:noFill/>
        <a:ln>
          <a:noFill/>
        </a:ln>
        <a:effectLst/>
      </c:spPr>
    </c:plotArea>
    <c:legend>
      <c:legendPos val="b"/>
      <c:layout>
        <c:manualLayout>
          <c:xMode val="edge"/>
          <c:yMode val="edge"/>
          <c:x val="6.5479986876640403E-2"/>
          <c:y val="3.66377952755906E-2"/>
          <c:w val="0.56487319553805804"/>
          <c:h val="6.02372047244094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E202-4371-8F4D-1773BBF25654}"/>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4-E202-4371-8F4D-1773BBF2565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Prior Revascularization or Amputation</c:v>
                </c:pt>
                <c:pt idx="1">
                  <c:v>Claudication but no History of Revascularization or Amputation</c:v>
                </c:pt>
                <c:pt idx="2">
                  <c:v>Asymtomatic low ABI (&lt;=0.90)</c:v>
                </c:pt>
              </c:strCache>
            </c:strRef>
          </c:cat>
          <c:val>
            <c:numRef>
              <c:f>Sheet1!$B$2:$B$4</c:f>
              <c:numCache>
                <c:formatCode>0.00%</c:formatCode>
                <c:ptCount val="3"/>
                <c:pt idx="0">
                  <c:v>3.7999999999999999E-2</c:v>
                </c:pt>
                <c:pt idx="1">
                  <c:v>1.37E-2</c:v>
                </c:pt>
                <c:pt idx="2">
                  <c:v>5.0000000000000001E-3</c:v>
                </c:pt>
              </c:numCache>
            </c:numRef>
          </c:val>
          <c:extLst>
            <c:ext xmlns:c16="http://schemas.microsoft.com/office/drawing/2014/chart" uri="{C3380CC4-5D6E-409C-BE32-E72D297353CC}">
              <c16:uniqueId val="{00000000-E202-4371-8F4D-1773BBF25654}"/>
            </c:ext>
          </c:extLst>
        </c:ser>
        <c:dLbls>
          <c:showLegendKey val="0"/>
          <c:showVal val="0"/>
          <c:showCatName val="0"/>
          <c:showSerName val="0"/>
          <c:showPercent val="0"/>
          <c:showBubbleSize val="0"/>
        </c:dLbls>
        <c:gapWidth val="219"/>
        <c:overlap val="-27"/>
        <c:axId val="-2040516328"/>
        <c:axId val="-2057185448"/>
      </c:barChart>
      <c:catAx>
        <c:axId val="-2040516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57185448"/>
        <c:crosses val="autoZero"/>
        <c:auto val="1"/>
        <c:lblAlgn val="ctr"/>
        <c:lblOffset val="100"/>
        <c:noMultiLvlLbl val="0"/>
      </c:catAx>
      <c:valAx>
        <c:axId val="-2057185448"/>
        <c:scaling>
          <c:orientation val="minMax"/>
        </c:scaling>
        <c:delete val="0"/>
        <c:axPos val="l"/>
        <c:numFmt formatCode="0%"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40516328"/>
        <c:crosses val="autoZero"/>
        <c:crossBetween val="between"/>
        <c:majorUnit val="0.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55478-DA60-3C42-B8C1-D64117704361}" type="datetimeFigureOut">
              <a:rPr lang="en-US" smtClean="0"/>
              <a:t>10/25/19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86FB0-A50A-1848-999D-50D32B361A54}" type="slidenum">
              <a:rPr lang="en-US" smtClean="0"/>
              <a:t>‹#›</a:t>
            </a:fld>
            <a:endParaRPr lang="en-US"/>
          </a:p>
        </p:txBody>
      </p:sp>
    </p:spTree>
    <p:extLst>
      <p:ext uri="{BB962C8B-B14F-4D97-AF65-F5344CB8AC3E}">
        <p14:creationId xmlns:p14="http://schemas.microsoft.com/office/powerpoint/2010/main" val="1843667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8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construct was re-inforced just last month in this elegant paper by Roxanna Mehran – the first to be pubilshed in the DES era – again showing mortality rates that are lower by more than 2% absolute following successful versus unsuccessful recanalization of a CTO</a:t>
            </a:r>
          </a:p>
        </p:txBody>
      </p:sp>
      <p:sp>
        <p:nvSpPr>
          <p:cNvPr id="2283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10752C-4CE7-BF47-8B63-5B9643533638}" type="slidenum">
              <a:rPr lang="en-US" sz="1200">
                <a:solidFill>
                  <a:srgbClr val="000000"/>
                </a:solidFill>
                <a:latin typeface="Calibri" charset="0"/>
              </a:rPr>
              <a:pPr eaLnBrk="1" hangingPunct="1"/>
              <a:t>10</a:t>
            </a:fld>
            <a:endParaRPr lang="en-US" sz="1200">
              <a:solidFill>
                <a:srgbClr val="000000"/>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58961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a:solidFill>
                  <a:schemeClr val="bg1"/>
                </a:solidFill>
                <a:latin typeface="Arial" panose="020B0604020202020204" pitchFamily="34" charset="0"/>
                <a:cs typeface="Arial" panose="020B0604020202020204" pitchFamily="34" charset="0"/>
              </a:rPr>
              <a:t>ISTH Major Bleeding Criteria were modified for this trial at the request of the FDA. </a:t>
            </a:r>
            <a:r>
              <a:rPr lang="en-US">
                <a:solidFill>
                  <a:schemeClr val="bg1"/>
                </a:solidFill>
                <a:latin typeface="Arial" panose="020B0604020202020204" pitchFamily="34" charset="0"/>
                <a:cs typeface="Arial" panose="020B0604020202020204" pitchFamily="34" charset="0"/>
              </a:rPr>
              <a:t>All bleeding that led to presentation to an acute care</a:t>
            </a:r>
            <a:r>
              <a:rPr lang="en-CA">
                <a:solidFill>
                  <a:schemeClr val="bg1"/>
                </a:solidFill>
                <a:latin typeface="Arial" panose="020B0604020202020204" pitchFamily="34" charset="0"/>
                <a:cs typeface="Arial" panose="020B0604020202020204" pitchFamily="34" charset="0"/>
              </a:rPr>
              <a:t> </a:t>
            </a:r>
            <a:r>
              <a:rPr lang="en-US">
                <a:solidFill>
                  <a:schemeClr val="bg1"/>
                </a:solidFill>
                <a:latin typeface="Arial" panose="020B0604020202020204" pitchFamily="34" charset="0"/>
                <a:cs typeface="Arial" panose="020B0604020202020204" pitchFamily="34" charset="0"/>
              </a:rPr>
              <a:t>facility or hospitalization was considered major.</a:t>
            </a:r>
            <a:endParaRPr lang="en-CA">
              <a:solidFill>
                <a:schemeClr val="bg1"/>
              </a:solidFill>
              <a:latin typeface="Arial" panose="020B0604020202020204" pitchFamily="34" charset="0"/>
              <a:cs typeface="Arial" panose="020B0604020202020204" pitchFamily="34" charset="0"/>
            </a:endParaRPr>
          </a:p>
          <a:p>
            <a:endParaRPr lang="en-CA" b="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6510E8-E1EE-48C8-9F17-7B99E6901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07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Notes</a:t>
            </a:r>
            <a:endParaRPr lang="en-GB" b="1" baseline="0" noProof="0"/>
          </a:p>
          <a:p>
            <a:r>
              <a:rPr lang="en-GB" b="1" baseline="0" noProof="0"/>
              <a:t>There is an apparent increasing benefit in all-cause mortality over time, suggesting the ultimate measure of net benefit improves over time.</a:t>
            </a:r>
            <a:endParaRPr lang="en-GB" b="1" noProof="0"/>
          </a:p>
          <a:p>
            <a:endParaRPr lang="en-GB" b="1" noProof="0"/>
          </a:p>
          <a:p>
            <a:r>
              <a:rPr lang="en-GB" b="0" noProof="0"/>
              <a:t>This</a:t>
            </a:r>
            <a:r>
              <a:rPr lang="en-GB" b="0" baseline="0" noProof="0"/>
              <a:t> was a post hoc landmark analysis that examined the effects of treatment during year 1, year 2, and beyond year 2. This analysis suggests that the risk of bleeding from the addition of vascular dose rivaroxaban to ASA decreases after the first year, whereas the reduction in the primary outcome remains relatively stable throughout all time points.</a:t>
            </a:r>
          </a:p>
          <a:p>
            <a:endParaRPr lang="en-GB" b="0" baseline="0" noProof="0"/>
          </a:p>
          <a:p>
            <a:r>
              <a:rPr lang="en-GB" b="0" baseline="0" noProof="0"/>
              <a:t>The point estimate for all-cause mortality shifts toward the left over time, favouring the vascular dose rivaroxaban + ASA group compared with ASA alone, with the hazard ratio increasing from 20% at year 1 to 30% beyond 2 years.</a:t>
            </a:r>
            <a:endParaRPr lang="en-GB" b="0" noProof="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E12A04-9E3C-4CA4-8E37-57D068AB06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71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fld id="{D86510E8-E1EE-48C8-9F17-7B99E69015C6}" type="slidenum">
              <a:rPr lang="en-US" smtClean="0"/>
              <a:t>38</a:t>
            </a:fld>
            <a:endParaRPr lang="en-US"/>
          </a:p>
        </p:txBody>
      </p:sp>
    </p:spTree>
    <p:extLst>
      <p:ext uri="{BB962C8B-B14F-4D97-AF65-F5344CB8AC3E}">
        <p14:creationId xmlns:p14="http://schemas.microsoft.com/office/powerpoint/2010/main" val="224607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mainly driven by </a:t>
            </a:r>
            <a:r>
              <a:rPr lang="en-US" dirty="0" err="1"/>
              <a:t>peri</a:t>
            </a:r>
            <a:r>
              <a:rPr lang="en-US" dirty="0"/>
              <a:t>-procedural MI and repeat </a:t>
            </a:r>
            <a:r>
              <a:rPr lang="en-US" dirty="0" err="1"/>
              <a:t>revasc’n</a:t>
            </a:r>
            <a:r>
              <a:rPr lang="en-US" baseline="0" dirty="0"/>
              <a:t> </a:t>
            </a:r>
          </a:p>
          <a:p>
            <a:r>
              <a:rPr lang="en-US" baseline="0" dirty="0"/>
              <a:t>MI within 5d excluded:  36% had prior MI, 18% </a:t>
            </a:r>
            <a:r>
              <a:rPr lang="en-US" baseline="0"/>
              <a:t>unstable angina</a:t>
            </a:r>
          </a:p>
        </p:txBody>
      </p:sp>
      <p:sp>
        <p:nvSpPr>
          <p:cNvPr id="4" name="Slide Number Placeholder 3"/>
          <p:cNvSpPr>
            <a:spLocks noGrp="1"/>
          </p:cNvSpPr>
          <p:nvPr>
            <p:ph type="sldNum" sz="quarter" idx="10"/>
          </p:nvPr>
        </p:nvSpPr>
        <p:spPr/>
        <p:txBody>
          <a:bodyPr/>
          <a:lstStyle/>
          <a:p>
            <a:fld id="{5DAE60E0-BED7-0248-B5D5-502DBEC8E430}" type="slidenum">
              <a:rPr lang="en-US" smtClean="0"/>
              <a:t>11</a:t>
            </a:fld>
            <a:endParaRPr lang="en-US"/>
          </a:p>
        </p:txBody>
      </p:sp>
    </p:spTree>
    <p:extLst>
      <p:ext uri="{BB962C8B-B14F-4D97-AF65-F5344CB8AC3E}">
        <p14:creationId xmlns:p14="http://schemas.microsoft.com/office/powerpoint/2010/main" val="389622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86FB0-A50A-1848-999D-50D32B361A54}" type="slidenum">
              <a:rPr lang="en-US" smtClean="0"/>
              <a:t>12</a:t>
            </a:fld>
            <a:endParaRPr lang="en-US"/>
          </a:p>
        </p:txBody>
      </p:sp>
    </p:spTree>
    <p:extLst>
      <p:ext uri="{BB962C8B-B14F-4D97-AF65-F5344CB8AC3E}">
        <p14:creationId xmlns:p14="http://schemas.microsoft.com/office/powerpoint/2010/main" val="371946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AADD1D-5348-8840-93A9-00A6646194F0}" type="slidenum">
              <a:rPr lang="en-US" sz="1200">
                <a:solidFill>
                  <a:prstClr val="black"/>
                </a:solidFill>
                <a:latin typeface="Calibri" charset="0"/>
              </a:rPr>
              <a:pPr eaLnBrk="1" hangingPunct="1"/>
              <a:t>13</a:t>
            </a:fld>
            <a:endParaRPr lang="en-US" sz="1200">
              <a:solidFill>
                <a:prstClr val="black"/>
              </a:solidFill>
              <a:latin typeface="Calibri" charset="0"/>
            </a:endParaRPr>
          </a:p>
        </p:txBody>
      </p:sp>
      <p:sp>
        <p:nvSpPr>
          <p:cNvPr id="20173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17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1</a:t>
            </a:r>
            <a:r>
              <a:rPr lang="en-CA" b="0" dirty="0"/>
              <a:t> </a:t>
            </a:r>
            <a:r>
              <a:rPr lang="en-CA" b="1" dirty="0"/>
              <a:t>A PCI is considered high-risk based on clinical and angiographic features such as: </a:t>
            </a:r>
            <a:r>
              <a:rPr lang="en-CA" b="0" dirty="0"/>
              <a:t>diabetes mellitus, prior ACS, chronic renal dysfunction (creatinine clearance &lt; 60 mL/min), prior stent thrombosis, current smoker, multi-vessel disease, multiple stents implanted, complex bifurcation lesion, total stent length &gt; 60 mm, chronic total occlusion intervention or </a:t>
            </a:r>
            <a:r>
              <a:rPr lang="en-CA" b="0" dirty="0" err="1"/>
              <a:t>bioabsorbable</a:t>
            </a:r>
            <a:r>
              <a:rPr lang="en-CA" b="0" dirty="0"/>
              <a:t> vascular scaffold (BVS) implantation.</a:t>
            </a:r>
          </a:p>
          <a:p>
            <a:endParaRPr lang="en-CA" b="0" dirty="0"/>
          </a:p>
          <a:p>
            <a:r>
              <a:rPr lang="en-CA" b="1" dirty="0"/>
              <a:t>2</a:t>
            </a:r>
            <a:r>
              <a:rPr lang="en-CA" b="0" dirty="0"/>
              <a:t> </a:t>
            </a:r>
            <a:r>
              <a:rPr lang="en-CA" b="1" dirty="0"/>
              <a:t>OAC regimens evaluated in this context include </a:t>
            </a:r>
            <a:r>
              <a:rPr lang="en-CA" b="0" dirty="0"/>
              <a:t>rivaroxaban 15 mg daily (10 mg in patients with renal dysfunction), dabigatran 110 mg or 150 mg BID and warfarin. If warfarin is to be used, recommended INR target is 2.0-2.5. All patients should receive a loading dose of ASA 160 mg at the time of PCI (if previously ASA naïve). Thereafter, ASA can be discontinued as early as the day following PCI.</a:t>
            </a:r>
          </a:p>
          <a:p>
            <a:endParaRPr lang="en-CA" b="0" dirty="0"/>
          </a:p>
          <a:p>
            <a:r>
              <a:rPr lang="en-CA" b="1" dirty="0"/>
              <a:t>3</a:t>
            </a:r>
            <a:r>
              <a:rPr lang="en-CA" b="0" dirty="0"/>
              <a:t> </a:t>
            </a:r>
            <a:r>
              <a:rPr lang="en-CA" b="1" dirty="0"/>
              <a:t>Extended treatment with a P2Y12 inhibitor </a:t>
            </a:r>
            <a:r>
              <a:rPr lang="en-CA" b="0" dirty="0"/>
              <a:t>can be added to ASA if high-risk clinical or angiographic features of ischemic events develop and low risk of bleeding.</a:t>
            </a:r>
          </a:p>
          <a:p>
            <a:endParaRPr lang="en-CA" b="0" dirty="0"/>
          </a:p>
          <a:p>
            <a:r>
              <a:rPr lang="en-CA" b="1" dirty="0"/>
              <a:t>4</a:t>
            </a:r>
            <a:r>
              <a:rPr lang="en-CA" b="0" dirty="0"/>
              <a:t> </a:t>
            </a:r>
            <a:r>
              <a:rPr lang="en-CA" b="1" dirty="0"/>
              <a:t>The dose of OAC beyond the initial period of antithrombotic therapy </a:t>
            </a:r>
            <a:r>
              <a:rPr lang="en-CA" b="0" dirty="0"/>
              <a:t>(up to a year after PCI) should be standard stroke prevention doses as per the CCS Atrial Fibrillation Guidelines. Single antiplatelet therapy with either ASA or clopidogrel may be added to OAC if high-risk clinical or angiographic features of ischemic events develop and low risk of bleeding.</a:t>
            </a:r>
          </a:p>
          <a:p>
            <a:endParaRPr lang="en-CA" b="0" dirty="0"/>
          </a:p>
        </p:txBody>
      </p:sp>
      <p:sp>
        <p:nvSpPr>
          <p:cNvPr id="4" name="Slide Number Placeholder 3"/>
          <p:cNvSpPr>
            <a:spLocks noGrp="1"/>
          </p:cNvSpPr>
          <p:nvPr>
            <p:ph type="sldNum" sz="quarter" idx="10"/>
          </p:nvPr>
        </p:nvSpPr>
        <p:spPr/>
        <p:txBody>
          <a:bodyPr/>
          <a:lstStyle/>
          <a:p>
            <a:fld id="{D86510E8-E1EE-48C8-9F17-7B99E69015C6}" type="slidenum">
              <a:rPr lang="en-US" smtClean="0"/>
              <a:t>15</a:t>
            </a:fld>
            <a:endParaRPr lang="en-US"/>
          </a:p>
        </p:txBody>
      </p:sp>
    </p:spTree>
    <p:extLst>
      <p:ext uri="{BB962C8B-B14F-4D97-AF65-F5344CB8AC3E}">
        <p14:creationId xmlns:p14="http://schemas.microsoft.com/office/powerpoint/2010/main" val="224607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a:xfrm>
            <a:off x="1112838" y="1233488"/>
            <a:ext cx="4443412" cy="3332162"/>
          </a:xfrm>
          <a:ln/>
        </p:spPr>
      </p:sp>
      <p:sp>
        <p:nvSpPr>
          <p:cNvPr id="3" name="Notes Placeholder 2"/>
          <p:cNvSpPr>
            <a:spLocks noGrp="1"/>
          </p:cNvSpPr>
          <p:nvPr>
            <p:ph type="body" idx="1"/>
          </p:nvPr>
        </p:nvSpPr>
        <p:spPr/>
        <p:txBody>
          <a:bodyPr/>
          <a:lstStyle/>
          <a:p>
            <a:pPr>
              <a:defRPr/>
            </a:pPr>
            <a:endParaRPr lang="en-GB" dirty="0"/>
          </a:p>
        </p:txBody>
      </p:sp>
    </p:spTree>
    <p:extLst>
      <p:ext uri="{BB962C8B-B14F-4D97-AF65-F5344CB8AC3E}">
        <p14:creationId xmlns:p14="http://schemas.microsoft.com/office/powerpoint/2010/main" val="303447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12838" y="1233488"/>
            <a:ext cx="4443412" cy="3332162"/>
          </a:xfrm>
        </p:spPr>
      </p:sp>
      <p:sp>
        <p:nvSpPr>
          <p:cNvPr id="3" name="Platshållare för anteckningar 2"/>
          <p:cNvSpPr>
            <a:spLocks noGrp="1"/>
          </p:cNvSpPr>
          <p:nvPr>
            <p:ph type="body" idx="1"/>
          </p:nvPr>
        </p:nvSpPr>
        <p:spPr/>
        <p:txBody>
          <a:bodyPr/>
          <a:lstStyle/>
          <a:p>
            <a:r>
              <a:rPr lang="sv-SE" sz="1200" kern="1200" dirty="0" err="1">
                <a:solidFill>
                  <a:schemeClr val="tx1"/>
                </a:solidFill>
                <a:latin typeface="+mn-lt"/>
                <a:ea typeface="+mn-ea"/>
                <a:cs typeface="+mn-cs"/>
              </a:rPr>
              <a:t>Cumulative</a:t>
            </a:r>
            <a:r>
              <a:rPr lang="sv-SE" sz="1200" kern="1200" dirty="0">
                <a:solidFill>
                  <a:schemeClr val="tx1"/>
                </a:solidFill>
                <a:latin typeface="+mn-lt"/>
                <a:ea typeface="+mn-ea"/>
                <a:cs typeface="+mn-cs"/>
              </a:rPr>
              <a:t> event </a:t>
            </a:r>
            <a:r>
              <a:rPr lang="sv-SE" sz="1200" kern="1200" dirty="0" err="1">
                <a:solidFill>
                  <a:schemeClr val="tx1"/>
                </a:solidFill>
                <a:latin typeface="+mn-lt"/>
                <a:ea typeface="+mn-ea"/>
                <a:cs typeface="+mn-cs"/>
              </a:rPr>
              <a:t>probability</a:t>
            </a:r>
            <a:r>
              <a:rPr lang="sv-SE" sz="1200" kern="1200" dirty="0">
                <a:solidFill>
                  <a:schemeClr val="tx1"/>
                </a:solidFill>
                <a:latin typeface="+mn-lt"/>
                <a:ea typeface="+mn-ea"/>
                <a:cs typeface="+mn-cs"/>
              </a:rPr>
              <a:t> och CI i tabellen är vid 8 år. Y-axeln i grafen överensstämmer inte med tabellen eftersom grafen är från en landmarkanalys med "nystart" vid ett år. Y-axeln går inte lika högt eftersom händelserna som skett innan ett år då är bortplockade</a:t>
            </a:r>
            <a:endParaRPr lang="sv-SE" dirty="0"/>
          </a:p>
        </p:txBody>
      </p:sp>
      <p:sp>
        <p:nvSpPr>
          <p:cNvPr id="4" name="Platshållare för bildnummer 3"/>
          <p:cNvSpPr>
            <a:spLocks noGrp="1"/>
          </p:cNvSpPr>
          <p:nvPr>
            <p:ph type="sldNum" sz="quarter" idx="10"/>
          </p:nvPr>
        </p:nvSpPr>
        <p:spPr/>
        <p:txBody>
          <a:bodyPr/>
          <a:lstStyle/>
          <a:p>
            <a:pPr marL="0" marR="0" lvl="0" indent="0" algn="r" defTabSz="914333" rtl="0" eaLnBrk="1" fontAlgn="auto" latinLnBrk="0" hangingPunct="1">
              <a:lnSpc>
                <a:spcPct val="100000"/>
              </a:lnSpc>
              <a:spcBef>
                <a:spcPts val="0"/>
              </a:spcBef>
              <a:spcAft>
                <a:spcPts val="0"/>
              </a:spcAft>
              <a:buClrTx/>
              <a:buSzTx/>
              <a:buFontTx/>
              <a:buNone/>
              <a:tabLst/>
              <a:defRPr/>
            </a:pPr>
            <a:fld id="{070DF319-6A60-4E44-97E8-607B5119A53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33" rtl="0" eaLnBrk="1" fontAlgn="auto" latinLnBrk="0" hangingPunct="1">
                <a:lnSpc>
                  <a:spcPct val="100000"/>
                </a:lnSpc>
                <a:spcBef>
                  <a:spcPts val="0"/>
                </a:spcBef>
                <a:spcAft>
                  <a:spcPts val="0"/>
                </a:spcAft>
                <a:buClrTx/>
                <a:buSzTx/>
                <a:buFontTx/>
                <a:buNone/>
                <a:tabLst/>
                <a:defRPr/>
              </a:pPr>
              <a:t>21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97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86FB0-A50A-1848-999D-50D32B361A54}" type="slidenum">
              <a:rPr lang="en-US" smtClean="0"/>
              <a:t>23</a:t>
            </a:fld>
            <a:endParaRPr lang="en-US"/>
          </a:p>
        </p:txBody>
      </p:sp>
    </p:spTree>
    <p:extLst>
      <p:ext uri="{BB962C8B-B14F-4D97-AF65-F5344CB8AC3E}">
        <p14:creationId xmlns:p14="http://schemas.microsoft.com/office/powerpoint/2010/main" val="229824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C6B140-0395-48F4-9E3E-3F8914FBC5EB}" type="slidenum">
              <a:rPr kumimoji="0" lang="en-GB"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49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83B1CA84-B63C-7A4E-81F8-56DBF4F4CC99}" type="datetimeFigureOut">
              <a:rPr lang="en-US" smtClean="0"/>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315715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3B1CA84-B63C-7A4E-81F8-56DBF4F4CC99}" type="datetimeFigureOut">
              <a:rPr lang="en-US" smtClean="0"/>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14441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3B1CA84-B63C-7A4E-81F8-56DBF4F4CC99}" type="datetimeFigureOut">
              <a:rPr lang="en-US" smtClean="0"/>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101810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810913-0DC0-CF4B-95A4-F751B881C141}" type="datetime1">
              <a:rPr lang="en-US"/>
              <a:pPr>
                <a:defRPr/>
              </a:pPr>
              <a:t>10/25/19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F6D59-04D8-7344-8B21-134813CB303C}" type="slidenum">
              <a:rPr lang="en-US"/>
              <a:pPr>
                <a:defRPr/>
              </a:pPr>
              <a:t>‹#›</a:t>
            </a:fld>
            <a:endParaRPr lang="en-US"/>
          </a:p>
        </p:txBody>
      </p:sp>
    </p:spTree>
    <p:extLst>
      <p:ext uri="{BB962C8B-B14F-4D97-AF65-F5344CB8AC3E}">
        <p14:creationId xmlns:p14="http://schemas.microsoft.com/office/powerpoint/2010/main" val="1989973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BCE57E85-EB08-1547-AA18-8D9FF236AA2D}" type="datetime1">
              <a:rPr lang="en-US"/>
              <a:pPr>
                <a:defRPr/>
              </a:pPr>
              <a:t>10/25/19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DADB42-7381-D94A-9839-D807BC1B93EE}" type="slidenum">
              <a:rPr lang="en-US"/>
              <a:pPr>
                <a:defRPr/>
              </a:pPr>
              <a:t>‹#›</a:t>
            </a:fld>
            <a:endParaRPr lang="en-US"/>
          </a:p>
        </p:txBody>
      </p:sp>
    </p:spTree>
    <p:extLst>
      <p:ext uri="{BB962C8B-B14F-4D97-AF65-F5344CB8AC3E}">
        <p14:creationId xmlns:p14="http://schemas.microsoft.com/office/powerpoint/2010/main" val="257463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lvl1pPr>
              <a:defRPr/>
            </a:lvl1pPr>
          </a:lstStyle>
          <a:p>
            <a:pPr>
              <a:defRPr/>
            </a:pPr>
            <a:fld id="{4ADF81FD-81AB-C542-83F4-14412C6A07A9}" type="datetime1">
              <a:rPr lang="en-US"/>
              <a:pPr>
                <a:defRPr/>
              </a:pPr>
              <a:t>10/25/19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661CF4-DF64-FB4A-8ABA-F70EC91AE0EA}" type="slidenum">
              <a:rPr lang="en-US"/>
              <a:pPr>
                <a:defRPr/>
              </a:pPr>
              <a:t>‹#›</a:t>
            </a:fld>
            <a:endParaRPr lang="en-US"/>
          </a:p>
        </p:txBody>
      </p:sp>
    </p:spTree>
    <p:extLst>
      <p:ext uri="{BB962C8B-B14F-4D97-AF65-F5344CB8AC3E}">
        <p14:creationId xmlns:p14="http://schemas.microsoft.com/office/powerpoint/2010/main" val="904315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0"/>
          </p:nvPr>
        </p:nvSpPr>
        <p:spPr/>
        <p:txBody>
          <a:bodyPr/>
          <a:lstStyle>
            <a:lvl1pPr>
              <a:defRPr/>
            </a:lvl1pPr>
          </a:lstStyle>
          <a:p>
            <a:pPr>
              <a:defRPr/>
            </a:pPr>
            <a:fld id="{C6CE2104-2F72-D64F-95E1-6D3658BB8E07}" type="datetime1">
              <a:rPr lang="en-US"/>
              <a:pPr>
                <a:defRPr/>
              </a:pPr>
              <a:t>10/25/19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CD0A6E-29C8-9F4C-8E51-96212C2B241F}" type="slidenum">
              <a:rPr lang="en-US"/>
              <a:pPr>
                <a:defRPr/>
              </a:pPr>
              <a:t>‹#›</a:t>
            </a:fld>
            <a:endParaRPr lang="en-US"/>
          </a:p>
        </p:txBody>
      </p:sp>
    </p:spTree>
    <p:extLst>
      <p:ext uri="{BB962C8B-B14F-4D97-AF65-F5344CB8AC3E}">
        <p14:creationId xmlns:p14="http://schemas.microsoft.com/office/powerpoint/2010/main" val="3597562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0"/>
          </p:nvPr>
        </p:nvSpPr>
        <p:spPr/>
        <p:txBody>
          <a:bodyPr/>
          <a:lstStyle>
            <a:lvl1pPr>
              <a:defRPr/>
            </a:lvl1pPr>
          </a:lstStyle>
          <a:p>
            <a:pPr>
              <a:defRPr/>
            </a:pPr>
            <a:fld id="{0404FC59-00CE-714F-9573-CCD96BE613CF}" type="datetime1">
              <a:rPr lang="en-US"/>
              <a:pPr>
                <a:defRPr/>
              </a:pPr>
              <a:t>10/25/19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2A77A5-8A64-864C-8E20-089550F80917}" type="slidenum">
              <a:rPr lang="en-US"/>
              <a:pPr>
                <a:defRPr/>
              </a:pPr>
              <a:t>‹#›</a:t>
            </a:fld>
            <a:endParaRPr lang="en-US"/>
          </a:p>
        </p:txBody>
      </p:sp>
    </p:spTree>
    <p:extLst>
      <p:ext uri="{BB962C8B-B14F-4D97-AF65-F5344CB8AC3E}">
        <p14:creationId xmlns:p14="http://schemas.microsoft.com/office/powerpoint/2010/main" val="185401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8BC547-DC3F-8843-BB7C-06FB672984CB}" type="datetime1">
              <a:rPr lang="en-US"/>
              <a:pPr>
                <a:defRPr/>
              </a:pPr>
              <a:t>10/25/19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32190A-1E69-F642-816E-659A3A4DB689}" type="slidenum">
              <a:rPr lang="en-US"/>
              <a:pPr>
                <a:defRPr/>
              </a:pPr>
              <a:t>‹#›</a:t>
            </a:fld>
            <a:endParaRPr lang="en-US"/>
          </a:p>
        </p:txBody>
      </p:sp>
    </p:spTree>
    <p:extLst>
      <p:ext uri="{BB962C8B-B14F-4D97-AF65-F5344CB8AC3E}">
        <p14:creationId xmlns:p14="http://schemas.microsoft.com/office/powerpoint/2010/main" val="73318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057967-CC1A-174A-A505-CA1EECC69496}" type="datetime1">
              <a:rPr lang="en-US"/>
              <a:pPr>
                <a:defRPr/>
              </a:pPr>
              <a:t>10/25/19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8F3912-B156-1942-A00E-D66C9BA9122A}" type="slidenum">
              <a:rPr lang="en-US"/>
              <a:pPr>
                <a:defRPr/>
              </a:pPr>
              <a:t>‹#›</a:t>
            </a:fld>
            <a:endParaRPr lang="en-US"/>
          </a:p>
        </p:txBody>
      </p:sp>
    </p:spTree>
    <p:extLst>
      <p:ext uri="{BB962C8B-B14F-4D97-AF65-F5344CB8AC3E}">
        <p14:creationId xmlns:p14="http://schemas.microsoft.com/office/powerpoint/2010/main" val="3526562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p:cNvSpPr>
            <a:spLocks noGrp="1"/>
          </p:cNvSpPr>
          <p:nvPr>
            <p:ph type="dt" sz="half" idx="10"/>
          </p:nvPr>
        </p:nvSpPr>
        <p:spPr/>
        <p:txBody>
          <a:bodyPr/>
          <a:lstStyle>
            <a:lvl1pPr>
              <a:defRPr/>
            </a:lvl1pPr>
          </a:lstStyle>
          <a:p>
            <a:pPr>
              <a:defRPr/>
            </a:pPr>
            <a:fld id="{AE0D0EA8-C89D-2F4D-A403-941AC5A25BA4}" type="datetime1">
              <a:rPr lang="en-US"/>
              <a:pPr>
                <a:defRPr/>
              </a:pPr>
              <a:t>10/25/19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AD7C17-7329-DA43-B88A-854A721E5B89}" type="slidenum">
              <a:rPr lang="en-US"/>
              <a:pPr>
                <a:defRPr/>
              </a:pPr>
              <a:t>‹#›</a:t>
            </a:fld>
            <a:endParaRPr lang="en-US"/>
          </a:p>
        </p:txBody>
      </p:sp>
    </p:spTree>
    <p:extLst>
      <p:ext uri="{BB962C8B-B14F-4D97-AF65-F5344CB8AC3E}">
        <p14:creationId xmlns:p14="http://schemas.microsoft.com/office/powerpoint/2010/main" val="14646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3B1CA84-B63C-7A4E-81F8-56DBF4F4CC99}" type="datetimeFigureOut">
              <a:rPr lang="en-US" smtClean="0"/>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221978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p:cNvSpPr>
            <a:spLocks noGrp="1"/>
          </p:cNvSpPr>
          <p:nvPr>
            <p:ph type="dt" sz="half" idx="10"/>
          </p:nvPr>
        </p:nvSpPr>
        <p:spPr/>
        <p:txBody>
          <a:bodyPr/>
          <a:lstStyle>
            <a:lvl1pPr>
              <a:defRPr/>
            </a:lvl1pPr>
          </a:lstStyle>
          <a:p>
            <a:pPr>
              <a:defRPr/>
            </a:pPr>
            <a:fld id="{F8392D22-DA9C-E244-927F-21AFC35A5267}" type="datetime1">
              <a:rPr lang="en-US"/>
              <a:pPr>
                <a:defRPr/>
              </a:pPr>
              <a:t>10/25/19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FFEF29-2C43-1447-BF49-77243703B6B5}" type="slidenum">
              <a:rPr lang="en-US"/>
              <a:pPr>
                <a:defRPr/>
              </a:pPr>
              <a:t>‹#›</a:t>
            </a:fld>
            <a:endParaRPr lang="en-US"/>
          </a:p>
        </p:txBody>
      </p:sp>
    </p:spTree>
    <p:extLst>
      <p:ext uri="{BB962C8B-B14F-4D97-AF65-F5344CB8AC3E}">
        <p14:creationId xmlns:p14="http://schemas.microsoft.com/office/powerpoint/2010/main" val="129491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60789101-5E4E-2B4C-A049-7C43C1A7A6E8}" type="datetime1">
              <a:rPr lang="en-US"/>
              <a:pPr>
                <a:defRPr/>
              </a:pPr>
              <a:t>10/25/19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44E0C1-2EBF-234F-B708-7D27436937DA}" type="slidenum">
              <a:rPr lang="en-US"/>
              <a:pPr>
                <a:defRPr/>
              </a:pPr>
              <a:t>‹#›</a:t>
            </a:fld>
            <a:endParaRPr lang="en-US"/>
          </a:p>
        </p:txBody>
      </p:sp>
    </p:spTree>
    <p:extLst>
      <p:ext uri="{BB962C8B-B14F-4D97-AF65-F5344CB8AC3E}">
        <p14:creationId xmlns:p14="http://schemas.microsoft.com/office/powerpoint/2010/main" val="2559100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5E13FF56-F369-474B-B1CE-4DDACC77B19A}" type="datetime1">
              <a:rPr lang="en-US"/>
              <a:pPr>
                <a:defRPr/>
              </a:pPr>
              <a:t>10/25/19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09F45-72E2-B74F-9BE1-EC5EA4F73D06}" type="slidenum">
              <a:rPr lang="en-US"/>
              <a:pPr>
                <a:defRPr/>
              </a:pPr>
              <a:t>‹#›</a:t>
            </a:fld>
            <a:endParaRPr lang="en-US"/>
          </a:p>
        </p:txBody>
      </p:sp>
    </p:spTree>
    <p:extLst>
      <p:ext uri="{BB962C8B-B14F-4D97-AF65-F5344CB8AC3E}">
        <p14:creationId xmlns:p14="http://schemas.microsoft.com/office/powerpoint/2010/main" val="3418184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a:t>Click to edit Master title style</a:t>
            </a:r>
            <a:endParaRPr lang="en-US"/>
          </a:p>
        </p:txBody>
      </p:sp>
      <p:sp>
        <p:nvSpPr>
          <p:cNvPr id="3" name="Chart Placeholder 2"/>
          <p:cNvSpPr>
            <a:spLocks noGrp="1"/>
          </p:cNvSpPr>
          <p:nvPr>
            <p:ph type="chart" idx="1"/>
          </p:nvPr>
        </p:nvSpPr>
        <p:spPr>
          <a:xfrm>
            <a:off x="457200" y="1600204"/>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DDD04942-EB8F-D743-AFE5-D5409B6D7D8B}" type="slidenum">
              <a:rPr lang="en-US"/>
              <a:pPr>
                <a:defRPr/>
              </a:pPr>
              <a:t>‹#›</a:t>
            </a:fld>
            <a:endParaRPr lang="en-US"/>
          </a:p>
        </p:txBody>
      </p:sp>
    </p:spTree>
    <p:extLst>
      <p:ext uri="{BB962C8B-B14F-4D97-AF65-F5344CB8AC3E}">
        <p14:creationId xmlns:p14="http://schemas.microsoft.com/office/powerpoint/2010/main" val="1444585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a:t>Click to edit Master title style</a:t>
            </a:r>
            <a:endParaRPr lang="en-US"/>
          </a:p>
        </p:txBody>
      </p:sp>
      <p:sp>
        <p:nvSpPr>
          <p:cNvPr id="3" name="Table Placeholder 2"/>
          <p:cNvSpPr>
            <a:spLocks noGrp="1"/>
          </p:cNvSpPr>
          <p:nvPr>
            <p:ph type="tbl" idx="1"/>
          </p:nvPr>
        </p:nvSpPr>
        <p:spPr>
          <a:xfrm>
            <a:off x="304800" y="15240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BA440116-18ED-3645-A6E1-CF8159F39958}" type="slidenum">
              <a:rPr lang="en-CA"/>
              <a:pPr>
                <a:defRPr/>
              </a:pPr>
              <a:t>‹#›</a:t>
            </a:fld>
            <a:endParaRPr lang="en-CA"/>
          </a:p>
        </p:txBody>
      </p:sp>
    </p:spTree>
    <p:extLst>
      <p:ext uri="{BB962C8B-B14F-4D97-AF65-F5344CB8AC3E}">
        <p14:creationId xmlns:p14="http://schemas.microsoft.com/office/powerpoint/2010/main" val="945603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04EA79F-FD38-1047-9844-249B04AFF8CE}" type="slidenum">
              <a:rPr lang="en-US"/>
              <a:pPr>
                <a:defRPr/>
              </a:pPr>
              <a:t>‹#›</a:t>
            </a:fld>
            <a:endParaRPr lang="en-US"/>
          </a:p>
        </p:txBody>
      </p:sp>
    </p:spTree>
    <p:extLst>
      <p:ext uri="{BB962C8B-B14F-4D97-AF65-F5344CB8AC3E}">
        <p14:creationId xmlns:p14="http://schemas.microsoft.com/office/powerpoint/2010/main" val="248833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5C3E480-D0B5-8A40-B7A3-9ECA4A03032A}" type="slidenum">
              <a:rPr lang="en-US"/>
              <a:pPr>
                <a:defRPr/>
              </a:pPr>
              <a:t>‹#›</a:t>
            </a:fld>
            <a:endParaRPr lang="en-US"/>
          </a:p>
        </p:txBody>
      </p:sp>
    </p:spTree>
    <p:extLst>
      <p:ext uri="{BB962C8B-B14F-4D97-AF65-F5344CB8AC3E}">
        <p14:creationId xmlns:p14="http://schemas.microsoft.com/office/powerpoint/2010/main" val="1026734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4EC92D6-752B-4D44-8CB0-09F235AE20BD}" type="slidenum">
              <a:rPr lang="en-US"/>
              <a:pPr>
                <a:defRPr/>
              </a:pPr>
              <a:t>‹#›</a:t>
            </a:fld>
            <a:endParaRPr lang="en-US"/>
          </a:p>
        </p:txBody>
      </p:sp>
    </p:spTree>
    <p:extLst>
      <p:ext uri="{BB962C8B-B14F-4D97-AF65-F5344CB8AC3E}">
        <p14:creationId xmlns:p14="http://schemas.microsoft.com/office/powerpoint/2010/main" val="2054164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622C1FF-6E80-E849-9B79-E7FEC973467C}" type="slidenum">
              <a:rPr lang="en-US"/>
              <a:pPr>
                <a:defRPr/>
              </a:pPr>
              <a:t>‹#›</a:t>
            </a:fld>
            <a:endParaRPr lang="en-US"/>
          </a:p>
        </p:txBody>
      </p:sp>
    </p:spTree>
    <p:extLst>
      <p:ext uri="{BB962C8B-B14F-4D97-AF65-F5344CB8AC3E}">
        <p14:creationId xmlns:p14="http://schemas.microsoft.com/office/powerpoint/2010/main" val="2772648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48FAA84-8584-2E40-A3D7-D13CF06D737E}" type="slidenum">
              <a:rPr lang="en-US"/>
              <a:pPr>
                <a:defRPr/>
              </a:pPr>
              <a:t>‹#›</a:t>
            </a:fld>
            <a:endParaRPr lang="en-US"/>
          </a:p>
        </p:txBody>
      </p:sp>
    </p:spTree>
    <p:extLst>
      <p:ext uri="{BB962C8B-B14F-4D97-AF65-F5344CB8AC3E}">
        <p14:creationId xmlns:p14="http://schemas.microsoft.com/office/powerpoint/2010/main" val="172279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83B1CA84-B63C-7A4E-81F8-56DBF4F4CC99}" type="datetimeFigureOut">
              <a:rPr lang="en-US" smtClean="0"/>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2720357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2EE3C12-6DE5-1349-9A6A-CDC1A175A35D}" type="slidenum">
              <a:rPr lang="en-US"/>
              <a:pPr>
                <a:defRPr/>
              </a:pPr>
              <a:t>‹#›</a:t>
            </a:fld>
            <a:endParaRPr lang="en-US"/>
          </a:p>
        </p:txBody>
      </p:sp>
    </p:spTree>
    <p:extLst>
      <p:ext uri="{BB962C8B-B14F-4D97-AF65-F5344CB8AC3E}">
        <p14:creationId xmlns:p14="http://schemas.microsoft.com/office/powerpoint/2010/main" val="308759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E52B34-C1A8-5E4F-86C9-ED4A93E41A9E}" type="slidenum">
              <a:rPr lang="en-US"/>
              <a:pPr>
                <a:defRPr/>
              </a:pPr>
              <a:t>‹#›</a:t>
            </a:fld>
            <a:endParaRPr lang="en-US"/>
          </a:p>
        </p:txBody>
      </p:sp>
    </p:spTree>
    <p:extLst>
      <p:ext uri="{BB962C8B-B14F-4D97-AF65-F5344CB8AC3E}">
        <p14:creationId xmlns:p14="http://schemas.microsoft.com/office/powerpoint/2010/main" val="2232409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B47C90E-0842-6646-B061-7143AFEF2E2D}" type="slidenum">
              <a:rPr lang="en-US"/>
              <a:pPr>
                <a:defRPr/>
              </a:pPr>
              <a:t>‹#›</a:t>
            </a:fld>
            <a:endParaRPr lang="en-US"/>
          </a:p>
        </p:txBody>
      </p:sp>
    </p:spTree>
    <p:extLst>
      <p:ext uri="{BB962C8B-B14F-4D97-AF65-F5344CB8AC3E}">
        <p14:creationId xmlns:p14="http://schemas.microsoft.com/office/powerpoint/2010/main" val="1331278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409851A-D60A-5E42-965A-BDDE6F4E7515}" type="slidenum">
              <a:rPr lang="en-US"/>
              <a:pPr>
                <a:defRPr/>
              </a:pPr>
              <a:t>‹#›</a:t>
            </a:fld>
            <a:endParaRPr lang="en-US"/>
          </a:p>
        </p:txBody>
      </p:sp>
    </p:spTree>
    <p:extLst>
      <p:ext uri="{BB962C8B-B14F-4D97-AF65-F5344CB8AC3E}">
        <p14:creationId xmlns:p14="http://schemas.microsoft.com/office/powerpoint/2010/main" val="1335708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F8DF5A-B35C-594E-8753-34A53504FB14}" type="slidenum">
              <a:rPr lang="en-US"/>
              <a:pPr>
                <a:defRPr/>
              </a:pPr>
              <a:t>‹#›</a:t>
            </a:fld>
            <a:endParaRPr lang="en-US"/>
          </a:p>
        </p:txBody>
      </p:sp>
    </p:spTree>
    <p:extLst>
      <p:ext uri="{BB962C8B-B14F-4D97-AF65-F5344CB8AC3E}">
        <p14:creationId xmlns:p14="http://schemas.microsoft.com/office/powerpoint/2010/main" val="3134651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8EE470-9E5C-164F-BF83-4DAAEC1839F6}" type="datetimeFigureOut">
              <a:rPr lang="en-US"/>
              <a:pPr>
                <a:defRPr/>
              </a:pPr>
              <a:t>10/25/19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7DD0387-15F6-C44A-9F7F-DDF62B22AD9A}" type="slidenum">
              <a:rPr lang="en-US"/>
              <a:pPr>
                <a:defRPr/>
              </a:pPr>
              <a:t>‹#›</a:t>
            </a:fld>
            <a:endParaRPr lang="en-US"/>
          </a:p>
        </p:txBody>
      </p:sp>
    </p:spTree>
    <p:extLst>
      <p:ext uri="{BB962C8B-B14F-4D97-AF65-F5344CB8AC3E}">
        <p14:creationId xmlns:p14="http://schemas.microsoft.com/office/powerpoint/2010/main" val="1176370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3ED9B-C1B5-4C47-9EF3-0C5E78DACFAB}"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19355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D9C04D-6A43-E646-A6E6-83D438BF0A31}"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524764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0C3C15-7ACF-D946-AEF9-D1F2A8CB49B2}"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514060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3048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4958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780131-A517-5549-8761-4ECD03EF255E}"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99297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83B1CA84-B63C-7A4E-81F8-56DBF4F4CC99}" type="datetimeFigureOut">
              <a:rPr lang="en-US" smtClean="0"/>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866711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89DE0-E5A8-3C43-B456-8F0F924DE4A3}"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497063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86B213-6628-BB4B-BE36-63CD8E1D32B3}"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4134832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D34F86-FC3D-AA44-A0C6-B00A09BB2444}"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853052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237E53-BDCA-AC49-971B-96DB1CCAEBC4}"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425064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5F0F2-2E63-8244-B947-C0BB07B72A9F}"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093378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CF5DB1-87FA-024C-AB0D-592524A47FB3}"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567541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74642"/>
            <a:ext cx="2095500" cy="57753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304800" y="274642"/>
            <a:ext cx="6134100" cy="57753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A0908-E5A4-954D-A555-33793CDE7592}"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538276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a:t>Click to edit Master title style</a:t>
            </a:r>
            <a:endParaRPr lang="en-US"/>
          </a:p>
        </p:txBody>
      </p:sp>
      <p:sp>
        <p:nvSpPr>
          <p:cNvPr id="3" name="Chart Placeholder 2"/>
          <p:cNvSpPr>
            <a:spLocks noGrp="1"/>
          </p:cNvSpPr>
          <p:nvPr>
            <p:ph type="chart" idx="1"/>
          </p:nvPr>
        </p:nvSpPr>
        <p:spPr>
          <a:xfrm>
            <a:off x="304800" y="15240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2A9AA9-38CA-384B-9D64-BCAB142DE1DB}"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4278864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a:t>Click to edit Master title style</a:t>
            </a:r>
            <a:endParaRPr lang="en-US"/>
          </a:p>
        </p:txBody>
      </p:sp>
      <p:sp>
        <p:nvSpPr>
          <p:cNvPr id="3" name="Table Placeholder 2"/>
          <p:cNvSpPr>
            <a:spLocks noGrp="1"/>
          </p:cNvSpPr>
          <p:nvPr>
            <p:ph type="tbl" idx="1"/>
          </p:nvPr>
        </p:nvSpPr>
        <p:spPr>
          <a:xfrm>
            <a:off x="304800" y="15240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5253E2-1E44-EC40-B89F-94592176959D}"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64875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83B1CA84-B63C-7A4E-81F8-56DBF4F4CC99}" type="datetimeFigureOut">
              <a:rPr lang="en-US" smtClean="0"/>
              <a:t>10/25/19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333921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83B1CA84-B63C-7A4E-81F8-56DBF4F4CC99}" type="datetimeFigureOut">
              <a:rPr lang="en-US" smtClean="0"/>
              <a:t>10/25/19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81376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1CA84-B63C-7A4E-81F8-56DBF4F4CC99}" type="datetimeFigureOut">
              <a:rPr lang="en-US" smtClean="0"/>
              <a:t>10/25/19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419667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3B1CA84-B63C-7A4E-81F8-56DBF4F4CC99}" type="datetimeFigureOut">
              <a:rPr lang="en-US" smtClean="0"/>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401379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83B1CA84-B63C-7A4E-81F8-56DBF4F4CC99}" type="datetimeFigureOut">
              <a:rPr lang="en-US" smtClean="0"/>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5D54-44D7-9A4E-8C75-40B687876DE9}" type="slidenum">
              <a:rPr lang="en-US" smtClean="0"/>
              <a:t>‹#›</a:t>
            </a:fld>
            <a:endParaRPr lang="en-US"/>
          </a:p>
        </p:txBody>
      </p:sp>
    </p:spTree>
    <p:extLst>
      <p:ext uri="{BB962C8B-B14F-4D97-AF65-F5344CB8AC3E}">
        <p14:creationId xmlns:p14="http://schemas.microsoft.com/office/powerpoint/2010/main" val="404227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1CA84-B63C-7A4E-81F8-56DBF4F4CC99}" type="datetimeFigureOut">
              <a:rPr lang="en-US" smtClean="0"/>
              <a:t>10/25/19</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B5D54-44D7-9A4E-8C75-40B687876DE9}" type="slidenum">
              <a:rPr lang="en-US" smtClean="0"/>
              <a:t>‹#›</a:t>
            </a:fld>
            <a:endParaRPr lang="en-US"/>
          </a:p>
        </p:txBody>
      </p:sp>
    </p:spTree>
    <p:extLst>
      <p:ext uri="{BB962C8B-B14F-4D97-AF65-F5344CB8AC3E}">
        <p14:creationId xmlns:p14="http://schemas.microsoft.com/office/powerpoint/2010/main" val="239566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7294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defRPr/>
            </a:pPr>
            <a:fld id="{F1F8E5DB-9D25-9744-9E7D-D6D2C9FA7344}" type="datetime1">
              <a:rPr lang="en-US">
                <a:ea typeface="ＭＳ Ｐゴシック" charset="0"/>
                <a:cs typeface="ＭＳ Ｐゴシック" charset="0"/>
              </a:rPr>
              <a:pPr fontAlgn="base">
                <a:spcBef>
                  <a:spcPct val="0"/>
                </a:spcBef>
                <a:spcAft>
                  <a:spcPct val="0"/>
                </a:spcAft>
                <a:defRPr/>
              </a:pPr>
              <a:t>10/25/19</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defRPr/>
            </a:pPr>
            <a:fld id="{62E49A45-5D39-C444-B779-B13148364C9D}"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0592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72940"/>
          </a:schemeClr>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CA"/>
              <a:t>Click to edit Master title style</a:t>
            </a:r>
            <a:endParaRPr lang="en-US"/>
          </a:p>
        </p:txBody>
      </p:sp>
      <p:sp>
        <p:nvSpPr>
          <p:cNvPr id="29699"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168EE470-9E5C-164F-BF83-4DAAEC1839F6}" type="datetimeFigureOut">
              <a:rPr lang="en-US"/>
              <a:pPr>
                <a:defRPr/>
              </a:pPr>
              <a:t>10/25/19</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CEF70D06-ABE5-5044-B49A-70F6E6608F0F}" type="slidenum">
              <a:rPr lang="en-US"/>
              <a:pPr>
                <a:defRPr/>
              </a:pPr>
              <a:t>‹#›</a:t>
            </a:fld>
            <a:endParaRPr lang="en-US"/>
          </a:p>
        </p:txBody>
      </p:sp>
    </p:spTree>
    <p:extLst>
      <p:ext uri="{BB962C8B-B14F-4D97-AF65-F5344CB8AC3E}">
        <p14:creationId xmlns:p14="http://schemas.microsoft.com/office/powerpoint/2010/main" val="750495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7294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15363" name="Rectangle 3"/>
          <p:cNvSpPr>
            <a:spLocks noGrp="1" noChangeArrowheads="1"/>
          </p:cNvSpPr>
          <p:nvPr>
            <p:ph type="body" idx="1"/>
          </p:nvPr>
        </p:nvSpPr>
        <p:spPr bwMode="auto">
          <a:xfrm>
            <a:off x="304800" y="15240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CA">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CA">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70D127B-3228-C544-A66A-934554B70A67}" type="slidenum">
              <a:rPr lang="en-CA">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CA">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7816619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28.emf"/><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6053"/>
            <a:ext cx="7772400" cy="1470025"/>
          </a:xfrm>
        </p:spPr>
        <p:txBody>
          <a:bodyPr>
            <a:normAutofit fontScale="90000"/>
          </a:bodyPr>
          <a:lstStyle/>
          <a:p>
            <a:r>
              <a:rPr lang="en-US" sz="4000" dirty="0"/>
              <a:t>Management of Atrial Fibrillation Patients Undergoing PCI:</a:t>
            </a:r>
            <a:br>
              <a:rPr lang="en-US" dirty="0"/>
            </a:br>
            <a:r>
              <a:rPr lang="en-US" i="1" dirty="0">
                <a:solidFill>
                  <a:srgbClr val="800000"/>
                </a:solidFill>
              </a:rPr>
              <a:t>The Evidence Supports Dual Pathway Inhibition</a:t>
            </a:r>
          </a:p>
        </p:txBody>
      </p:sp>
      <p:sp>
        <p:nvSpPr>
          <p:cNvPr id="3" name="Subtitle 2"/>
          <p:cNvSpPr>
            <a:spLocks noGrp="1"/>
          </p:cNvSpPr>
          <p:nvPr>
            <p:ph type="subTitle" idx="1"/>
          </p:nvPr>
        </p:nvSpPr>
        <p:spPr>
          <a:xfrm>
            <a:off x="517979" y="3685656"/>
            <a:ext cx="8103865" cy="1752600"/>
          </a:xfrm>
        </p:spPr>
        <p:txBody>
          <a:bodyPr>
            <a:normAutofit fontScale="85000" lnSpcReduction="10000"/>
          </a:bodyPr>
          <a:lstStyle/>
          <a:p>
            <a:endParaRPr lang="en-US" sz="2000" dirty="0"/>
          </a:p>
          <a:p>
            <a:r>
              <a:rPr lang="en-US" sz="2000" dirty="0"/>
              <a:t>Akshay Bagai MD, MHS</a:t>
            </a:r>
          </a:p>
          <a:p>
            <a:r>
              <a:rPr lang="en-US" sz="2000" dirty="0"/>
              <a:t>Interventional Cardiologist</a:t>
            </a:r>
          </a:p>
          <a:p>
            <a:r>
              <a:rPr lang="en-US" sz="2000" dirty="0"/>
              <a:t>St. Michaels Hospital, Unity Health Toronto</a:t>
            </a:r>
          </a:p>
          <a:p>
            <a:endParaRPr lang="en-US" sz="2000" dirty="0"/>
          </a:p>
          <a:p>
            <a:r>
              <a:rPr lang="en-US" sz="2000" dirty="0"/>
              <a:t>October 25, 2019</a:t>
            </a:r>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1193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 name="Rectangle 3"/>
          <p:cNvSpPr>
            <a:spLocks noChangeArrowheads="1"/>
          </p:cNvSpPr>
          <p:nvPr/>
        </p:nvSpPr>
        <p:spPr bwMode="auto">
          <a:xfrm>
            <a:off x="374650" y="53975"/>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CA" sz="2400" dirty="0">
                <a:solidFill>
                  <a:schemeClr val="tx2"/>
                </a:solidFill>
                <a:latin typeface="Calibri"/>
                <a:cs typeface="Calibri"/>
              </a:rPr>
              <a:t>Contemporary trials </a:t>
            </a:r>
            <a:r>
              <a:rPr lang="en-CA" sz="2400" u="sng" dirty="0">
                <a:solidFill>
                  <a:schemeClr val="tx2"/>
                </a:solidFill>
                <a:latin typeface="Calibri"/>
                <a:cs typeface="Calibri"/>
              </a:rPr>
              <a:t>confirm lower clinically relevant bleeding with Dual Pathway using DOACs vs. Triple therapy</a:t>
            </a:r>
            <a:r>
              <a:rPr lang="en-CA" sz="2400" dirty="0">
                <a:solidFill>
                  <a:schemeClr val="tx2"/>
                </a:solidFill>
                <a:latin typeface="Calibri"/>
                <a:cs typeface="Calibri"/>
              </a:rPr>
              <a:t> </a:t>
            </a:r>
          </a:p>
        </p:txBody>
      </p:sp>
      <p:pic>
        <p:nvPicPr>
          <p:cNvPr id="2" name="Picture 1"/>
          <p:cNvPicPr>
            <a:picLocks noChangeAspect="1"/>
          </p:cNvPicPr>
          <p:nvPr/>
        </p:nvPicPr>
        <p:blipFill>
          <a:blip r:embed="rId3"/>
          <a:stretch>
            <a:fillRect/>
          </a:stretch>
        </p:blipFill>
        <p:spPr>
          <a:xfrm>
            <a:off x="374650" y="1196976"/>
            <a:ext cx="5120118" cy="2538318"/>
          </a:xfrm>
          <a:prstGeom prst="rect">
            <a:avLst/>
          </a:prstGeom>
        </p:spPr>
      </p:pic>
      <p:pic>
        <p:nvPicPr>
          <p:cNvPr id="3" name="Picture 2"/>
          <p:cNvPicPr>
            <a:picLocks noChangeAspect="1"/>
          </p:cNvPicPr>
          <p:nvPr/>
        </p:nvPicPr>
        <p:blipFill>
          <a:blip r:embed="rId4"/>
          <a:stretch>
            <a:fillRect/>
          </a:stretch>
        </p:blipFill>
        <p:spPr>
          <a:xfrm>
            <a:off x="6290234" y="1077447"/>
            <a:ext cx="2349469" cy="3335666"/>
          </a:xfrm>
          <a:prstGeom prst="rect">
            <a:avLst/>
          </a:prstGeom>
        </p:spPr>
      </p:pic>
      <p:pic>
        <p:nvPicPr>
          <p:cNvPr id="4" name="Picture 3"/>
          <p:cNvPicPr>
            <a:picLocks noChangeAspect="1"/>
          </p:cNvPicPr>
          <p:nvPr/>
        </p:nvPicPr>
        <p:blipFill>
          <a:blip r:embed="rId5"/>
          <a:stretch>
            <a:fillRect/>
          </a:stretch>
        </p:blipFill>
        <p:spPr>
          <a:xfrm>
            <a:off x="4988062" y="4362812"/>
            <a:ext cx="3944894" cy="2175559"/>
          </a:xfrm>
          <a:prstGeom prst="rect">
            <a:avLst/>
          </a:prstGeom>
        </p:spPr>
      </p:pic>
      <p:pic>
        <p:nvPicPr>
          <p:cNvPr id="7" name="Picture 6"/>
          <p:cNvPicPr>
            <a:picLocks noChangeAspect="1"/>
          </p:cNvPicPr>
          <p:nvPr/>
        </p:nvPicPr>
        <p:blipFill>
          <a:blip r:embed="rId6"/>
          <a:stretch>
            <a:fillRect/>
          </a:stretch>
        </p:blipFill>
        <p:spPr>
          <a:xfrm>
            <a:off x="329826" y="4273173"/>
            <a:ext cx="4560533" cy="1867647"/>
          </a:xfrm>
          <a:prstGeom prst="rect">
            <a:avLst/>
          </a:prstGeom>
        </p:spPr>
      </p:pic>
      <p:sp>
        <p:nvSpPr>
          <p:cNvPr id="8" name="TextBox 7"/>
          <p:cNvSpPr txBox="1"/>
          <p:nvPr/>
        </p:nvSpPr>
        <p:spPr>
          <a:xfrm>
            <a:off x="2569883" y="3685097"/>
            <a:ext cx="1240118" cy="369332"/>
          </a:xfrm>
          <a:prstGeom prst="rect">
            <a:avLst/>
          </a:prstGeom>
          <a:noFill/>
        </p:spPr>
        <p:txBody>
          <a:bodyPr wrap="square" rtlCol="0">
            <a:spAutoFit/>
          </a:bodyPr>
          <a:lstStyle/>
          <a:p>
            <a:r>
              <a:rPr lang="en-US" dirty="0"/>
              <a:t>PIONEER </a:t>
            </a:r>
          </a:p>
        </p:txBody>
      </p:sp>
      <p:sp>
        <p:nvSpPr>
          <p:cNvPr id="9" name="TextBox 8"/>
          <p:cNvSpPr txBox="1"/>
          <p:nvPr/>
        </p:nvSpPr>
        <p:spPr>
          <a:xfrm>
            <a:off x="6846048" y="4332933"/>
            <a:ext cx="1240118" cy="369332"/>
          </a:xfrm>
          <a:prstGeom prst="rect">
            <a:avLst/>
          </a:prstGeom>
          <a:noFill/>
        </p:spPr>
        <p:txBody>
          <a:bodyPr wrap="square" rtlCol="0">
            <a:spAutoFit/>
          </a:bodyPr>
          <a:lstStyle/>
          <a:p>
            <a:r>
              <a:rPr lang="en-US" dirty="0"/>
              <a:t>REDUAL </a:t>
            </a:r>
          </a:p>
        </p:txBody>
      </p:sp>
      <p:sp>
        <p:nvSpPr>
          <p:cNvPr id="10" name="TextBox 9"/>
          <p:cNvSpPr txBox="1"/>
          <p:nvPr/>
        </p:nvSpPr>
        <p:spPr>
          <a:xfrm>
            <a:off x="1766048" y="6272907"/>
            <a:ext cx="1640540" cy="369332"/>
          </a:xfrm>
          <a:prstGeom prst="rect">
            <a:avLst/>
          </a:prstGeom>
          <a:noFill/>
        </p:spPr>
        <p:txBody>
          <a:bodyPr wrap="square" rtlCol="0">
            <a:spAutoFit/>
          </a:bodyPr>
          <a:lstStyle/>
          <a:p>
            <a:r>
              <a:rPr lang="en-US" dirty="0"/>
              <a:t>AUGUSTUS </a:t>
            </a:r>
          </a:p>
        </p:txBody>
      </p:sp>
      <p:sp>
        <p:nvSpPr>
          <p:cNvPr id="11" name="TextBox 10"/>
          <p:cNvSpPr txBox="1"/>
          <p:nvPr/>
        </p:nvSpPr>
        <p:spPr>
          <a:xfrm>
            <a:off x="6562166" y="6353705"/>
            <a:ext cx="1240118" cy="369332"/>
          </a:xfrm>
          <a:prstGeom prst="rect">
            <a:avLst/>
          </a:prstGeom>
          <a:noFill/>
        </p:spPr>
        <p:txBody>
          <a:bodyPr wrap="square" rtlCol="0">
            <a:spAutoFit/>
          </a:bodyPr>
          <a:lstStyle/>
          <a:p>
            <a:r>
              <a:rPr lang="en-US" dirty="0"/>
              <a:t>ENTRUST </a:t>
            </a:r>
          </a:p>
        </p:txBody>
      </p:sp>
    </p:spTree>
    <p:extLst>
      <p:ext uri="{BB962C8B-B14F-4D97-AF65-F5344CB8AC3E}">
        <p14:creationId xmlns:p14="http://schemas.microsoft.com/office/powerpoint/2010/main" val="165931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930" y="223834"/>
            <a:ext cx="8688627" cy="830997"/>
          </a:xfrm>
          <a:prstGeom prst="rect">
            <a:avLst/>
          </a:prstGeom>
          <a:noFill/>
        </p:spPr>
        <p:txBody>
          <a:bodyPr wrap="square" rtlCol="0">
            <a:spAutoFit/>
          </a:bodyPr>
          <a:lstStyle/>
          <a:p>
            <a:pPr algn="ctr"/>
            <a:r>
              <a:rPr lang="en-US" sz="2400" u="sng" dirty="0">
                <a:latin typeface="Calibri"/>
                <a:cs typeface="Calibri"/>
              </a:rPr>
              <a:t>No increase in overall composite ischemic endpoints</a:t>
            </a:r>
            <a:r>
              <a:rPr lang="en-US" sz="2400" dirty="0">
                <a:latin typeface="Calibri"/>
                <a:cs typeface="Calibri"/>
              </a:rPr>
              <a:t> </a:t>
            </a:r>
            <a:r>
              <a:rPr lang="en-US" sz="2400" u="sng" dirty="0">
                <a:latin typeface="Calibri"/>
                <a:cs typeface="Calibri"/>
              </a:rPr>
              <a:t>with Dual Pathway using DOACs vs. Triple Therapy</a:t>
            </a:r>
            <a:endParaRPr lang="en-US" sz="2800" i="1" u="sng" dirty="0">
              <a:latin typeface="Calibri"/>
              <a:cs typeface="Calibri"/>
            </a:endParaRPr>
          </a:p>
        </p:txBody>
      </p:sp>
      <p:sp>
        <p:nvSpPr>
          <p:cNvPr id="11" name="Rectangle 10"/>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6" name="Picture 5"/>
          <p:cNvPicPr>
            <a:picLocks noChangeAspect="1"/>
          </p:cNvPicPr>
          <p:nvPr/>
        </p:nvPicPr>
        <p:blipFill>
          <a:blip r:embed="rId3"/>
          <a:stretch>
            <a:fillRect/>
          </a:stretch>
        </p:blipFill>
        <p:spPr>
          <a:xfrm>
            <a:off x="225930" y="4407648"/>
            <a:ext cx="4879058" cy="2004175"/>
          </a:xfrm>
          <a:prstGeom prst="rect">
            <a:avLst/>
          </a:prstGeom>
        </p:spPr>
      </p:pic>
      <p:pic>
        <p:nvPicPr>
          <p:cNvPr id="7" name="Picture 6"/>
          <p:cNvPicPr>
            <a:picLocks noChangeAspect="1"/>
          </p:cNvPicPr>
          <p:nvPr/>
        </p:nvPicPr>
        <p:blipFill>
          <a:blip r:embed="rId4"/>
          <a:stretch>
            <a:fillRect/>
          </a:stretch>
        </p:blipFill>
        <p:spPr>
          <a:xfrm>
            <a:off x="4705190" y="1354338"/>
            <a:ext cx="4209367" cy="2948641"/>
          </a:xfrm>
          <a:prstGeom prst="rect">
            <a:avLst/>
          </a:prstGeom>
        </p:spPr>
      </p:pic>
      <p:pic>
        <p:nvPicPr>
          <p:cNvPr id="8" name="Picture 7"/>
          <p:cNvPicPr>
            <a:picLocks noChangeAspect="1"/>
          </p:cNvPicPr>
          <p:nvPr/>
        </p:nvPicPr>
        <p:blipFill>
          <a:blip r:embed="rId5"/>
          <a:stretch>
            <a:fillRect/>
          </a:stretch>
        </p:blipFill>
        <p:spPr>
          <a:xfrm>
            <a:off x="225930" y="1429046"/>
            <a:ext cx="4681444" cy="2256118"/>
          </a:xfrm>
          <a:prstGeom prst="rect">
            <a:avLst/>
          </a:prstGeom>
        </p:spPr>
      </p:pic>
      <p:pic>
        <p:nvPicPr>
          <p:cNvPr id="3" name="Picture 2"/>
          <p:cNvPicPr>
            <a:picLocks noChangeAspect="1"/>
          </p:cNvPicPr>
          <p:nvPr/>
        </p:nvPicPr>
        <p:blipFill>
          <a:blip r:embed="rId6"/>
          <a:stretch>
            <a:fillRect/>
          </a:stretch>
        </p:blipFill>
        <p:spPr>
          <a:xfrm>
            <a:off x="4572000" y="4422588"/>
            <a:ext cx="4476750" cy="2230466"/>
          </a:xfrm>
          <a:prstGeom prst="rect">
            <a:avLst/>
          </a:prstGeom>
        </p:spPr>
      </p:pic>
      <p:sp>
        <p:nvSpPr>
          <p:cNvPr id="9" name="TextBox 8"/>
          <p:cNvSpPr txBox="1"/>
          <p:nvPr/>
        </p:nvSpPr>
        <p:spPr>
          <a:xfrm>
            <a:off x="2569883" y="3685097"/>
            <a:ext cx="1240118" cy="369332"/>
          </a:xfrm>
          <a:prstGeom prst="rect">
            <a:avLst/>
          </a:prstGeom>
          <a:noFill/>
        </p:spPr>
        <p:txBody>
          <a:bodyPr wrap="square" rtlCol="0">
            <a:spAutoFit/>
          </a:bodyPr>
          <a:lstStyle/>
          <a:p>
            <a:r>
              <a:rPr lang="en-US" dirty="0"/>
              <a:t>PIONEER </a:t>
            </a:r>
          </a:p>
        </p:txBody>
      </p:sp>
      <p:sp>
        <p:nvSpPr>
          <p:cNvPr id="10" name="TextBox 9"/>
          <p:cNvSpPr txBox="1"/>
          <p:nvPr/>
        </p:nvSpPr>
        <p:spPr>
          <a:xfrm>
            <a:off x="6846048" y="4183523"/>
            <a:ext cx="1240118" cy="369332"/>
          </a:xfrm>
          <a:prstGeom prst="rect">
            <a:avLst/>
          </a:prstGeom>
          <a:noFill/>
        </p:spPr>
        <p:txBody>
          <a:bodyPr wrap="square" rtlCol="0">
            <a:spAutoFit/>
          </a:bodyPr>
          <a:lstStyle/>
          <a:p>
            <a:r>
              <a:rPr lang="en-US" dirty="0"/>
              <a:t>REDUAL </a:t>
            </a:r>
          </a:p>
        </p:txBody>
      </p:sp>
      <p:sp>
        <p:nvSpPr>
          <p:cNvPr id="12" name="TextBox 11"/>
          <p:cNvSpPr txBox="1"/>
          <p:nvPr/>
        </p:nvSpPr>
        <p:spPr>
          <a:xfrm>
            <a:off x="1766048" y="6392435"/>
            <a:ext cx="1640540" cy="369332"/>
          </a:xfrm>
          <a:prstGeom prst="rect">
            <a:avLst/>
          </a:prstGeom>
          <a:noFill/>
        </p:spPr>
        <p:txBody>
          <a:bodyPr wrap="square" rtlCol="0">
            <a:spAutoFit/>
          </a:bodyPr>
          <a:lstStyle/>
          <a:p>
            <a:r>
              <a:rPr lang="en-US" dirty="0"/>
              <a:t>AUGUSTUS </a:t>
            </a:r>
          </a:p>
        </p:txBody>
      </p:sp>
      <p:sp>
        <p:nvSpPr>
          <p:cNvPr id="13" name="TextBox 12"/>
          <p:cNvSpPr txBox="1"/>
          <p:nvPr/>
        </p:nvSpPr>
        <p:spPr>
          <a:xfrm>
            <a:off x="7578154" y="6353705"/>
            <a:ext cx="1240118" cy="369332"/>
          </a:xfrm>
          <a:prstGeom prst="rect">
            <a:avLst/>
          </a:prstGeom>
          <a:noFill/>
        </p:spPr>
        <p:txBody>
          <a:bodyPr wrap="square" rtlCol="0">
            <a:spAutoFit/>
          </a:bodyPr>
          <a:lstStyle/>
          <a:p>
            <a:r>
              <a:rPr lang="en-US" dirty="0"/>
              <a:t>ENTRUST </a:t>
            </a:r>
          </a:p>
        </p:txBody>
      </p:sp>
    </p:spTree>
    <p:extLst>
      <p:ext uri="{BB962C8B-B14F-4D97-AF65-F5344CB8AC3E}">
        <p14:creationId xmlns:p14="http://schemas.microsoft.com/office/powerpoint/2010/main" val="22168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300" y="1196975"/>
            <a:ext cx="8648700" cy="1752600"/>
          </a:xfrm>
          <a:prstGeom prst="rect">
            <a:avLst/>
          </a:prstGeom>
        </p:spPr>
      </p:pic>
      <p:sp>
        <p:nvSpPr>
          <p:cNvPr id="3" name="Rectangle 2"/>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Rectangle 3"/>
          <p:cNvSpPr>
            <a:spLocks noChangeArrowheads="1"/>
          </p:cNvSpPr>
          <p:nvPr/>
        </p:nvSpPr>
        <p:spPr bwMode="auto">
          <a:xfrm>
            <a:off x="374650" y="53975"/>
            <a:ext cx="85153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CA" sz="2400" dirty="0">
                <a:solidFill>
                  <a:schemeClr val="tx2"/>
                </a:solidFill>
                <a:latin typeface="Calibri"/>
                <a:cs typeface="Calibri"/>
              </a:rPr>
              <a:t>Contemporary trials </a:t>
            </a:r>
            <a:r>
              <a:rPr lang="en-CA" sz="2400" u="sng" dirty="0">
                <a:solidFill>
                  <a:schemeClr val="tx2"/>
                </a:solidFill>
                <a:latin typeface="Calibri"/>
                <a:cs typeface="Calibri"/>
              </a:rPr>
              <a:t>confirm lower bleeding with Dual Pathway using DOACs vs. Triple therapy without increase in Ischemic Events</a:t>
            </a:r>
            <a:r>
              <a:rPr lang="en-CA" sz="2400" dirty="0">
                <a:solidFill>
                  <a:schemeClr val="tx2"/>
                </a:solidFill>
                <a:latin typeface="Calibri"/>
                <a:cs typeface="Calibri"/>
              </a:rPr>
              <a:t> </a:t>
            </a:r>
          </a:p>
        </p:txBody>
      </p:sp>
      <p:pic>
        <p:nvPicPr>
          <p:cNvPr id="5" name="Picture 4"/>
          <p:cNvPicPr>
            <a:picLocks noChangeAspect="1"/>
          </p:cNvPicPr>
          <p:nvPr/>
        </p:nvPicPr>
        <p:blipFill>
          <a:blip r:embed="rId4"/>
          <a:stretch>
            <a:fillRect/>
          </a:stretch>
        </p:blipFill>
        <p:spPr>
          <a:xfrm>
            <a:off x="253627" y="2949575"/>
            <a:ext cx="8750300" cy="3759200"/>
          </a:xfrm>
          <a:prstGeom prst="rect">
            <a:avLst/>
          </a:prstGeom>
        </p:spPr>
      </p:pic>
      <p:sp>
        <p:nvSpPr>
          <p:cNvPr id="6" name="TextBox 5"/>
          <p:cNvSpPr txBox="1"/>
          <p:nvPr/>
        </p:nvSpPr>
        <p:spPr>
          <a:xfrm>
            <a:off x="6170707" y="2046941"/>
            <a:ext cx="717176" cy="338554"/>
          </a:xfrm>
          <a:prstGeom prst="rect">
            <a:avLst/>
          </a:prstGeom>
          <a:noFill/>
        </p:spPr>
        <p:txBody>
          <a:bodyPr wrap="square" rtlCol="0">
            <a:spAutoFit/>
          </a:bodyPr>
          <a:lstStyle/>
          <a:p>
            <a:r>
              <a:rPr lang="en-US" sz="1600" dirty="0"/>
              <a:t>14.6%</a:t>
            </a:r>
          </a:p>
        </p:txBody>
      </p:sp>
      <p:sp>
        <p:nvSpPr>
          <p:cNvPr id="7" name="TextBox 6"/>
          <p:cNvSpPr txBox="1"/>
          <p:nvPr/>
        </p:nvSpPr>
        <p:spPr>
          <a:xfrm>
            <a:off x="7637931" y="2046941"/>
            <a:ext cx="717176" cy="338554"/>
          </a:xfrm>
          <a:prstGeom prst="rect">
            <a:avLst/>
          </a:prstGeom>
          <a:noFill/>
        </p:spPr>
        <p:txBody>
          <a:bodyPr wrap="square" rtlCol="0">
            <a:spAutoFit/>
          </a:bodyPr>
          <a:lstStyle/>
          <a:p>
            <a:r>
              <a:rPr lang="en-US" sz="1600" dirty="0"/>
              <a:t>22.6%</a:t>
            </a:r>
          </a:p>
        </p:txBody>
      </p:sp>
      <p:sp>
        <p:nvSpPr>
          <p:cNvPr id="8" name="TextBox 7"/>
          <p:cNvSpPr txBox="1"/>
          <p:nvPr/>
        </p:nvSpPr>
        <p:spPr>
          <a:xfrm>
            <a:off x="3526120" y="6421227"/>
            <a:ext cx="2719294" cy="369332"/>
          </a:xfrm>
          <a:prstGeom prst="rect">
            <a:avLst/>
          </a:prstGeom>
          <a:noFill/>
        </p:spPr>
        <p:txBody>
          <a:bodyPr wrap="square" rtlCol="0">
            <a:spAutoFit/>
          </a:bodyPr>
          <a:lstStyle/>
          <a:p>
            <a:r>
              <a:rPr lang="en-US" dirty="0" err="1"/>
              <a:t>Vranckx</a:t>
            </a:r>
            <a:r>
              <a:rPr lang="en-US" dirty="0"/>
              <a:t> et al. Lancet 2019 </a:t>
            </a:r>
          </a:p>
        </p:txBody>
      </p:sp>
    </p:spTree>
    <p:extLst>
      <p:ext uri="{BB962C8B-B14F-4D97-AF65-F5344CB8AC3E}">
        <p14:creationId xmlns:p14="http://schemas.microsoft.com/office/powerpoint/2010/main" val="375752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3"/>
          <p:cNvSpPr>
            <a:spLocks noGrp="1" noChangeArrowheads="1"/>
          </p:cNvSpPr>
          <p:nvPr>
            <p:ph type="title"/>
          </p:nvPr>
        </p:nvSpPr>
        <p:spPr>
          <a:xfrm>
            <a:off x="304802" y="207217"/>
            <a:ext cx="8585200" cy="755650"/>
          </a:xfrm>
        </p:spPr>
        <p:txBody>
          <a:bodyPr/>
          <a:lstStyle/>
          <a:p>
            <a:pPr eaLnBrk="1" hangingPunct="1"/>
            <a:r>
              <a:rPr lang="en-US" sz="2800" u="sng" dirty="0">
                <a:latin typeface="Calibri" charset="0"/>
                <a:ea typeface="ＭＳ Ｐゴシック" charset="0"/>
                <a:cs typeface="ＭＳ Ｐゴシック" charset="0"/>
              </a:rPr>
              <a:t>Adverse signal towards greater stent thrombosis with Dual Pathway</a:t>
            </a:r>
          </a:p>
        </p:txBody>
      </p:sp>
      <p:sp>
        <p:nvSpPr>
          <p:cNvPr id="12" name="Rectangle 11"/>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159020178"/>
              </p:ext>
            </p:extLst>
          </p:nvPr>
        </p:nvGraphicFramePr>
        <p:xfrm>
          <a:off x="259979" y="1097336"/>
          <a:ext cx="5387786" cy="1711959"/>
        </p:xfrm>
        <a:graphic>
          <a:graphicData uri="http://schemas.openxmlformats.org/drawingml/2006/table">
            <a:tbl>
              <a:tblPr>
                <a:effectLst>
                  <a:outerShdw blurRad="50800" dist="76200" dir="2700000" algn="tl" rotWithShape="0">
                    <a:prstClr val="black">
                      <a:alpha val="40000"/>
                    </a:prstClr>
                  </a:outerShdw>
                </a:effectLst>
              </a:tblPr>
              <a:tblGrid>
                <a:gridCol w="1358458">
                  <a:extLst>
                    <a:ext uri="{9D8B030D-6E8A-4147-A177-3AD203B41FA5}">
                      <a16:colId xmlns:a16="http://schemas.microsoft.com/office/drawing/2014/main" val="20000"/>
                    </a:ext>
                  </a:extLst>
                </a:gridCol>
                <a:gridCol w="802092">
                  <a:extLst>
                    <a:ext uri="{9D8B030D-6E8A-4147-A177-3AD203B41FA5}">
                      <a16:colId xmlns:a16="http://schemas.microsoft.com/office/drawing/2014/main" val="20001"/>
                    </a:ext>
                  </a:extLst>
                </a:gridCol>
                <a:gridCol w="1314660">
                  <a:extLst>
                    <a:ext uri="{9D8B030D-6E8A-4147-A177-3AD203B41FA5}">
                      <a16:colId xmlns:a16="http://schemas.microsoft.com/office/drawing/2014/main" val="20002"/>
                    </a:ext>
                  </a:extLst>
                </a:gridCol>
                <a:gridCol w="1238614">
                  <a:extLst>
                    <a:ext uri="{9D8B030D-6E8A-4147-A177-3AD203B41FA5}">
                      <a16:colId xmlns:a16="http://schemas.microsoft.com/office/drawing/2014/main" val="20003"/>
                    </a:ext>
                  </a:extLst>
                </a:gridCol>
                <a:gridCol w="673962">
                  <a:extLst>
                    <a:ext uri="{9D8B030D-6E8A-4147-A177-3AD203B41FA5}">
                      <a16:colId xmlns:a16="http://schemas.microsoft.com/office/drawing/2014/main" val="20004"/>
                    </a:ext>
                  </a:extLst>
                </a:gridCol>
              </a:tblGrid>
              <a:tr h="495300">
                <a:tc>
                  <a:txBody>
                    <a:bodyPr/>
                    <a:lstStyle/>
                    <a:p>
                      <a:pPr marL="127000" marR="0" lvl="0" indent="0" algn="l" defTabSz="914400" rtl="0" eaLnBrk="1" fontAlgn="base" latinLnBrk="0" hangingPunct="1">
                        <a:lnSpc>
                          <a:spcPct val="100000"/>
                        </a:lnSpc>
                        <a:spcBef>
                          <a:spcPts val="1113"/>
                        </a:spcBef>
                        <a:spcAft>
                          <a:spcPct val="0"/>
                        </a:spcAft>
                        <a:buClrTx/>
                        <a:buSzTx/>
                        <a:buFontTx/>
                        <a:buNone/>
                        <a:tabLst/>
                      </a:pPr>
                      <a:r>
                        <a:rPr kumimoji="0" lang="en-CA" sz="1400" b="1" i="0" u="none" strike="noStrike" cap="none" normalizeH="0" baseline="0" dirty="0">
                          <a:ln>
                            <a:noFill/>
                          </a:ln>
                          <a:solidFill>
                            <a:schemeClr val="tx1"/>
                          </a:solidFill>
                          <a:effectLst/>
                          <a:latin typeface="Arial" charset="0"/>
                          <a:cs typeface="Arial" charset="0"/>
                        </a:rPr>
                        <a:t>Event</a:t>
                      </a:r>
                      <a:endParaRPr kumimoji="0" lang="en-US" sz="1400" b="1" i="0" u="none" strike="noStrike" cap="none" normalizeH="0" baseline="0" dirty="0">
                        <a:ln>
                          <a:noFill/>
                        </a:ln>
                        <a:solidFill>
                          <a:schemeClr val="tx1"/>
                        </a:solidFill>
                        <a:effectLst/>
                        <a:latin typeface="Arial" charset="0"/>
                        <a:cs typeface="Arial" charset="0"/>
                      </a:endParaRP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113"/>
                        </a:spcBef>
                        <a:spcAft>
                          <a:spcPct val="0"/>
                        </a:spcAft>
                        <a:buClrTx/>
                        <a:buSzTx/>
                        <a:buFontTx/>
                        <a:buNone/>
                        <a:tabLst/>
                      </a:pPr>
                      <a:r>
                        <a:rPr kumimoji="0" lang="en-CA" sz="1400" b="1" i="0" u="none" strike="noStrike" cap="none" normalizeH="0" baseline="0" dirty="0" err="1">
                          <a:ln>
                            <a:noFill/>
                          </a:ln>
                          <a:solidFill>
                            <a:srgbClr val="0070C0"/>
                          </a:solidFill>
                          <a:effectLst/>
                          <a:latin typeface="Arial" charset="0"/>
                          <a:cs typeface="Arial" charset="0"/>
                        </a:rPr>
                        <a:t>Dabi</a:t>
                      </a:r>
                      <a:r>
                        <a:rPr kumimoji="0" lang="en-CA" sz="1400" b="1" i="0" u="none" strike="noStrike" cap="none" normalizeH="0" baseline="0" dirty="0">
                          <a:ln>
                            <a:noFill/>
                          </a:ln>
                          <a:solidFill>
                            <a:srgbClr val="0070C0"/>
                          </a:solidFill>
                          <a:effectLst/>
                          <a:latin typeface="Arial" charset="0"/>
                          <a:cs typeface="Arial" charset="0"/>
                        </a:rPr>
                        <a:t> 110 mg BID</a:t>
                      </a:r>
                      <a:endParaRPr kumimoji="0" lang="en-US" sz="1400" b="1" i="0" u="none" strike="noStrike" cap="none" normalizeH="0" baseline="0" dirty="0">
                        <a:ln>
                          <a:noFill/>
                        </a:ln>
                        <a:solidFill>
                          <a:srgbClr val="0070C0"/>
                        </a:solidFill>
                        <a:effectLst/>
                        <a:latin typeface="Arial" charset="0"/>
                        <a:cs typeface="Arial" charset="0"/>
                      </a:endParaRP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309563" marR="0" lvl="0" indent="0" algn="ctr" defTabSz="914400" rtl="0" eaLnBrk="1" fontAlgn="base" latinLnBrk="0" hangingPunct="1">
                        <a:lnSpc>
                          <a:spcPct val="100000"/>
                        </a:lnSpc>
                        <a:spcBef>
                          <a:spcPts val="1113"/>
                        </a:spcBef>
                        <a:spcAft>
                          <a:spcPct val="0"/>
                        </a:spcAft>
                        <a:buClrTx/>
                        <a:buSzTx/>
                        <a:buFontTx/>
                        <a:buNone/>
                        <a:tabLst/>
                      </a:pPr>
                      <a:r>
                        <a:rPr kumimoji="0" lang="en-CA" sz="1400" b="1" i="0" u="none" strike="noStrike" cap="none" normalizeH="0" baseline="0" dirty="0" err="1">
                          <a:ln>
                            <a:noFill/>
                          </a:ln>
                          <a:solidFill>
                            <a:srgbClr val="C00000"/>
                          </a:solidFill>
                          <a:effectLst/>
                          <a:latin typeface="Arial" charset="0"/>
                          <a:cs typeface="Arial" charset="0"/>
                        </a:rPr>
                        <a:t>Warfarin</a:t>
                      </a:r>
                      <a:endParaRPr kumimoji="0" lang="en-US" sz="1400" b="1" i="0" u="none" strike="noStrike" cap="none" normalizeH="0" baseline="0" dirty="0">
                        <a:ln>
                          <a:noFill/>
                        </a:ln>
                        <a:solidFill>
                          <a:srgbClr val="C00000"/>
                        </a:solidFill>
                        <a:effectLst/>
                        <a:latin typeface="Arial" charset="0"/>
                        <a:cs typeface="Arial" charset="0"/>
                      </a:endParaRP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1400" b="1" i="0" u="none" strike="noStrike" cap="none" normalizeH="0" baseline="0" dirty="0">
                          <a:ln>
                            <a:noFill/>
                          </a:ln>
                          <a:solidFill>
                            <a:schemeClr val="tx1"/>
                          </a:solidFill>
                          <a:effectLst/>
                          <a:latin typeface="Arial" charset="0"/>
                          <a:cs typeface="Arial" charset="0"/>
                        </a:rPr>
                        <a:t>HR</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1400" b="1" i="0" u="none" strike="noStrike" cap="none" normalizeH="0" baseline="0" dirty="0">
                          <a:ln>
                            <a:noFill/>
                          </a:ln>
                          <a:solidFill>
                            <a:schemeClr val="tx1"/>
                          </a:solidFill>
                          <a:effectLst/>
                          <a:latin typeface="Arial" charset="0"/>
                          <a:cs typeface="Arial" charset="0"/>
                        </a:rPr>
                        <a:t>(95% CI)</a:t>
                      </a:r>
                      <a:endParaRPr kumimoji="0" lang="en-US" sz="1400" b="1" i="0" u="none" strike="noStrike" cap="none" normalizeH="0" baseline="0" dirty="0">
                        <a:ln>
                          <a:noFill/>
                        </a:ln>
                        <a:solidFill>
                          <a:schemeClr val="tx1"/>
                        </a:solidFill>
                        <a:effectLst/>
                        <a:latin typeface="Arial" charset="0"/>
                        <a:cs typeface="Arial" charset="0"/>
                      </a:endParaRP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113"/>
                        </a:spcBef>
                        <a:spcAft>
                          <a:spcPct val="0"/>
                        </a:spcAft>
                        <a:buClrTx/>
                        <a:buSzTx/>
                        <a:buFontTx/>
                        <a:buNone/>
                        <a:tabLst/>
                      </a:pPr>
                      <a:r>
                        <a:rPr kumimoji="0" lang="en-CA" sz="1400" b="1" i="0" u="none" strike="noStrike" cap="none" normalizeH="0" baseline="0" dirty="0">
                          <a:ln>
                            <a:noFill/>
                          </a:ln>
                          <a:solidFill>
                            <a:schemeClr val="tx1"/>
                          </a:solidFill>
                          <a:effectLst/>
                          <a:latin typeface="Arial" charset="0"/>
                          <a:cs typeface="Arial" charset="0"/>
                        </a:rPr>
                        <a:t>P Value</a:t>
                      </a:r>
                      <a:endParaRPr kumimoji="0" lang="en-US" sz="1400" b="1" i="0" u="none" strike="noStrike" cap="none" normalizeH="0" baseline="0" dirty="0">
                        <a:ln>
                          <a:noFill/>
                        </a:ln>
                        <a:solidFill>
                          <a:schemeClr val="tx1"/>
                        </a:solidFill>
                        <a:effectLst/>
                        <a:latin typeface="Arial" charset="0"/>
                        <a:cs typeface="Arial" charset="0"/>
                      </a:endParaRPr>
                    </a:p>
                  </a:txBody>
                  <a:tcPr marL="0" marR="0" marT="0" marB="0" horzOverflow="overflow">
                    <a:lnL>
                      <a:noFill/>
                    </a:lnL>
                    <a:lnR w="12700" cap="flat" cmpd="sng" algn="ctr">
                      <a:solidFill>
                        <a:srgbClr val="083D6C"/>
                      </a:solidFill>
                      <a:prstDash val="solid"/>
                      <a:round/>
                      <a:headEnd type="none" w="med" len="med"/>
                      <a:tailEnd type="none" w="med" len="med"/>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22096">
                <a:tc>
                  <a:txBody>
                    <a:bodyPr/>
                    <a:lstStyle/>
                    <a:p>
                      <a:pPr marL="127000" marR="0" lvl="0" indent="0" algn="l" defTabSz="914400" rtl="0" eaLnBrk="1" fontAlgn="base" latinLnBrk="0" hangingPunct="1">
                        <a:lnSpc>
                          <a:spcPct val="100000"/>
                        </a:lnSpc>
                        <a:spcBef>
                          <a:spcPts val="1113"/>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MI</a:t>
                      </a:r>
                      <a:endParaRPr kumimoji="0" lang="en-US" sz="1400" b="0" i="0" u="none" strike="noStrike" cap="none" normalizeH="0" baseline="0" dirty="0">
                        <a:ln>
                          <a:noFill/>
                        </a:ln>
                        <a:solidFill>
                          <a:schemeClr val="tx1"/>
                        </a:solidFill>
                        <a:effectLst/>
                        <a:latin typeface="Arial" charset="0"/>
                        <a:cs typeface="Arial" charset="0"/>
                      </a:endParaRP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113"/>
                        </a:spcBef>
                        <a:spcAft>
                          <a:spcPct val="0"/>
                        </a:spcAft>
                        <a:buClrTx/>
                        <a:buSzTx/>
                        <a:buFontTx/>
                        <a:buNone/>
                        <a:tabLst/>
                      </a:pPr>
                      <a:r>
                        <a:rPr kumimoji="0" lang="en-US" sz="1400" b="0" i="0" u="none" strike="noStrike" cap="none" normalizeH="0" baseline="0" dirty="0">
                          <a:ln>
                            <a:noFill/>
                          </a:ln>
                          <a:solidFill>
                            <a:srgbClr val="0070C0"/>
                          </a:solidFill>
                          <a:effectLst/>
                          <a:latin typeface="Arial" charset="0"/>
                          <a:cs typeface="Arial" charset="0"/>
                        </a:rPr>
                        <a:t>44 (4.5)</a:t>
                      </a: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309563" marR="0" lvl="0" indent="0" algn="ctr" defTabSz="914400" rtl="0" eaLnBrk="1" fontAlgn="base" latinLnBrk="0" hangingPunct="1">
                        <a:lnSpc>
                          <a:spcPct val="100000"/>
                        </a:lnSpc>
                        <a:spcBef>
                          <a:spcPts val="1113"/>
                        </a:spcBef>
                        <a:spcAft>
                          <a:spcPct val="0"/>
                        </a:spcAft>
                        <a:buClrTx/>
                        <a:buSzTx/>
                        <a:buFontTx/>
                        <a:buNone/>
                        <a:tabLst/>
                      </a:pPr>
                      <a:r>
                        <a:rPr kumimoji="0" lang="en-US" sz="1400" b="0" i="0" u="none" strike="noStrike" cap="none" normalizeH="0" baseline="0" dirty="0">
                          <a:ln>
                            <a:noFill/>
                          </a:ln>
                          <a:solidFill>
                            <a:srgbClr val="C00000"/>
                          </a:solidFill>
                          <a:effectLst/>
                          <a:latin typeface="Arial" charset="0"/>
                          <a:cs typeface="Arial" charset="0"/>
                        </a:rPr>
                        <a:t>29 (3.0)</a:t>
                      </a: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1.51</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(0.94–2.41)</a:t>
                      </a: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113"/>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   0.09</a:t>
                      </a:r>
                    </a:p>
                  </a:txBody>
                  <a:tcPr marL="0" marR="0" marT="0" marB="0" anchor="ctr" horzOverflow="overflow">
                    <a:lnL>
                      <a:noFill/>
                    </a:lnL>
                    <a:lnR w="12700" cap="flat" cmpd="sng" algn="ctr">
                      <a:solidFill>
                        <a:srgbClr val="083D6C"/>
                      </a:solidFill>
                      <a:prstDash val="solid"/>
                      <a:round/>
                      <a:headEnd type="none" w="med" len="med"/>
                      <a:tailEnd type="none" w="med" len="med"/>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95300">
                <a:tc>
                  <a:txBody>
                    <a:bodyPr/>
                    <a:lstStyle/>
                    <a:p>
                      <a:pPr marL="127000" marR="0" lvl="0" indent="0" algn="l" defTabSz="914400" rtl="0" eaLnBrk="1" fontAlgn="base" latinLnBrk="0" hangingPunct="1">
                        <a:lnSpc>
                          <a:spcPct val="100000"/>
                        </a:lnSpc>
                        <a:spcBef>
                          <a:spcPts val="1113"/>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Stent thrombosis</a:t>
                      </a:r>
                      <a:endParaRPr kumimoji="0" lang="en-US" sz="1400" b="0" i="0" u="none" strike="noStrike" cap="none" normalizeH="0" baseline="0" dirty="0">
                        <a:ln>
                          <a:noFill/>
                        </a:ln>
                        <a:solidFill>
                          <a:schemeClr val="tx1"/>
                        </a:solidFill>
                        <a:effectLst/>
                        <a:latin typeface="Arial" charset="0"/>
                        <a:cs typeface="Arial" charset="0"/>
                      </a:endParaRPr>
                    </a:p>
                  </a:txBody>
                  <a:tcPr marL="0" marR="0" marT="141605"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175"/>
                        </a:spcBef>
                        <a:spcAft>
                          <a:spcPct val="0"/>
                        </a:spcAft>
                        <a:buClrTx/>
                        <a:buSzTx/>
                        <a:buFontTx/>
                        <a:buNone/>
                        <a:tabLst/>
                      </a:pPr>
                      <a:r>
                        <a:rPr kumimoji="0" lang="en-US" sz="1400" b="0" i="0" u="none" strike="noStrike" cap="none" normalizeH="0" baseline="0" dirty="0">
                          <a:ln>
                            <a:noFill/>
                          </a:ln>
                          <a:solidFill>
                            <a:srgbClr val="0070C0"/>
                          </a:solidFill>
                          <a:effectLst/>
                          <a:latin typeface="Arial" charset="0"/>
                          <a:cs typeface="Arial" charset="0"/>
                        </a:rPr>
                        <a:t>15 (1.5)</a:t>
                      </a:r>
                    </a:p>
                  </a:txBody>
                  <a:tcPr marL="0" marR="0" marT="148590"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314325" marR="0" lvl="0" indent="0" algn="ctr" defTabSz="914400" rtl="0" eaLnBrk="1" fontAlgn="base" latinLnBrk="0" hangingPunct="1">
                        <a:lnSpc>
                          <a:spcPct val="100000"/>
                        </a:lnSpc>
                        <a:spcBef>
                          <a:spcPts val="1175"/>
                        </a:spcBef>
                        <a:spcAft>
                          <a:spcPct val="0"/>
                        </a:spcAft>
                        <a:buClrTx/>
                        <a:buSzTx/>
                        <a:buFontTx/>
                        <a:buNone/>
                        <a:tabLst/>
                      </a:pPr>
                      <a:r>
                        <a:rPr kumimoji="0" lang="en-US" sz="1400" b="0" i="0" u="none" strike="noStrike" cap="none" normalizeH="0" baseline="0" dirty="0">
                          <a:ln>
                            <a:noFill/>
                          </a:ln>
                          <a:solidFill>
                            <a:srgbClr val="C00000"/>
                          </a:solidFill>
                          <a:effectLst/>
                          <a:latin typeface="Arial" charset="0"/>
                          <a:cs typeface="Arial" charset="0"/>
                        </a:rPr>
                        <a:t>8 (0.8)</a:t>
                      </a:r>
                    </a:p>
                  </a:txBody>
                  <a:tcPr marL="0" marR="0" marT="148590"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1.86</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(0.79–4.40)</a:t>
                      </a:r>
                    </a:p>
                  </a:txBody>
                  <a:tcPr marL="0" marR="0" marT="148590" marB="0" horzOverflow="overflow">
                    <a:lnL>
                      <a:noFill/>
                    </a:lnL>
                    <a:lnR>
                      <a:noFill/>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tc>
                  <a:txBody>
                    <a:bodyPr/>
                    <a:lstStyle/>
                    <a:p>
                      <a:pPr marL="171450" marR="0" lvl="0" indent="0" algn="ctr" defTabSz="914400" rtl="0" eaLnBrk="1" fontAlgn="base" latinLnBrk="0" hangingPunct="1">
                        <a:lnSpc>
                          <a:spcPct val="100000"/>
                        </a:lnSpc>
                        <a:spcBef>
                          <a:spcPts val="1175"/>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0.15</a:t>
                      </a:r>
                    </a:p>
                  </a:txBody>
                  <a:tcPr marL="0" marR="0" marT="0" marB="0" anchor="ctr" horzOverflow="overflow">
                    <a:lnL>
                      <a:noFill/>
                    </a:lnL>
                    <a:lnR w="12700" cap="flat" cmpd="sng" algn="ctr">
                      <a:solidFill>
                        <a:srgbClr val="083D6C"/>
                      </a:solidFill>
                      <a:prstDash val="solid"/>
                      <a:round/>
                      <a:headEnd type="none" w="med" len="med"/>
                      <a:tailEnd type="none" w="med" len="med"/>
                    </a:lnR>
                    <a:lnT w="12700" cap="flat" cmpd="sng" algn="ctr">
                      <a:solidFill>
                        <a:srgbClr val="083D6C"/>
                      </a:solidFill>
                      <a:prstDash val="solid"/>
                      <a:round/>
                      <a:headEnd type="none" w="med" len="med"/>
                      <a:tailEnd type="none" w="med" len="med"/>
                    </a:lnT>
                    <a:lnB w="12700" cap="flat" cmpd="sng" algn="ctr">
                      <a:solidFill>
                        <a:srgbClr val="083D6C"/>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4" name="Content Placeholder 4"/>
          <p:cNvGraphicFramePr>
            <a:graphicFrameLocks/>
          </p:cNvGraphicFramePr>
          <p:nvPr>
            <p:extLst>
              <p:ext uri="{D42A27DB-BD31-4B8C-83A1-F6EECF244321}">
                <p14:modId xmlns:p14="http://schemas.microsoft.com/office/powerpoint/2010/main" val="58451174"/>
              </p:ext>
            </p:extLst>
          </p:nvPr>
        </p:nvGraphicFramePr>
        <p:xfrm>
          <a:off x="1822825" y="2932641"/>
          <a:ext cx="7044736" cy="1886045"/>
        </p:xfrm>
        <a:graphic>
          <a:graphicData uri="http://schemas.openxmlformats.org/drawingml/2006/table">
            <a:tbl>
              <a:tblPr firstRow="1" bandRow="1">
                <a:tableStyleId>{7DF18680-E054-41AD-8BC1-D1AEF772440D}</a:tableStyleId>
              </a:tblPr>
              <a:tblGrid>
                <a:gridCol w="3341819">
                  <a:extLst>
                    <a:ext uri="{9D8B030D-6E8A-4147-A177-3AD203B41FA5}">
                      <a16:colId xmlns:a16="http://schemas.microsoft.com/office/drawing/2014/main" val="909287830"/>
                    </a:ext>
                  </a:extLst>
                </a:gridCol>
                <a:gridCol w="1094327">
                  <a:extLst>
                    <a:ext uri="{9D8B030D-6E8A-4147-A177-3AD203B41FA5}">
                      <a16:colId xmlns:a16="http://schemas.microsoft.com/office/drawing/2014/main" val="1380784580"/>
                    </a:ext>
                  </a:extLst>
                </a:gridCol>
                <a:gridCol w="1009647">
                  <a:extLst>
                    <a:ext uri="{9D8B030D-6E8A-4147-A177-3AD203B41FA5}">
                      <a16:colId xmlns:a16="http://schemas.microsoft.com/office/drawing/2014/main" val="1193573692"/>
                    </a:ext>
                  </a:extLst>
                </a:gridCol>
                <a:gridCol w="1598943">
                  <a:extLst>
                    <a:ext uri="{9D8B030D-6E8A-4147-A177-3AD203B41FA5}">
                      <a16:colId xmlns:a16="http://schemas.microsoft.com/office/drawing/2014/main" val="2725473510"/>
                    </a:ext>
                  </a:extLst>
                </a:gridCol>
              </a:tblGrid>
              <a:tr h="605885">
                <a:tc>
                  <a:txBody>
                    <a:bodyPr/>
                    <a:lstStyle/>
                    <a:p>
                      <a:br>
                        <a:rPr lang="en-US" sz="1600" dirty="0"/>
                      </a:br>
                      <a:r>
                        <a:rPr lang="en-US" sz="1600" dirty="0"/>
                        <a:t>Endpoint</a:t>
                      </a:r>
                    </a:p>
                  </a:txBody>
                  <a:tcPr marL="69949" marR="69949" anchor="ctr"/>
                </a:tc>
                <a:tc>
                  <a:txBody>
                    <a:bodyPr/>
                    <a:lstStyle/>
                    <a:p>
                      <a:pPr algn="ctr"/>
                      <a:r>
                        <a:rPr lang="en-US" sz="1600" dirty="0"/>
                        <a:t>Aspirin</a:t>
                      </a:r>
                    </a:p>
                    <a:p>
                      <a:pPr algn="ctr"/>
                      <a:r>
                        <a:rPr lang="en-US" sz="1600" b="0" dirty="0"/>
                        <a:t>(N=2307)</a:t>
                      </a:r>
                    </a:p>
                  </a:txBody>
                  <a:tcPr marL="69949" marR="69949" anchor="ctr">
                    <a:solidFill>
                      <a:srgbClr val="7F2793"/>
                    </a:solidFill>
                  </a:tcPr>
                </a:tc>
                <a:tc>
                  <a:txBody>
                    <a:bodyPr/>
                    <a:lstStyle/>
                    <a:p>
                      <a:pPr algn="ctr"/>
                      <a:r>
                        <a:rPr lang="en-US" sz="1600" dirty="0"/>
                        <a:t>Placebo</a:t>
                      </a:r>
                    </a:p>
                    <a:p>
                      <a:pPr algn="ctr"/>
                      <a:r>
                        <a:rPr lang="en-US" sz="1600" b="0" dirty="0"/>
                        <a:t>(N=2307)</a:t>
                      </a:r>
                    </a:p>
                  </a:txBody>
                  <a:tcPr marL="69949" marR="69949" anchor="ctr">
                    <a:solidFill>
                      <a:srgbClr val="92D050"/>
                    </a:solidFill>
                  </a:tcPr>
                </a:tc>
                <a:tc>
                  <a:txBody>
                    <a:bodyPr/>
                    <a:lstStyle/>
                    <a:p>
                      <a:pPr algn="ctr"/>
                      <a:r>
                        <a:rPr lang="en-US" sz="1600" dirty="0"/>
                        <a:t>HR </a:t>
                      </a:r>
                      <a:br>
                        <a:rPr lang="en-US" sz="1600" dirty="0"/>
                      </a:br>
                      <a:r>
                        <a:rPr lang="en-US" sz="1600" b="0" baseline="0" dirty="0"/>
                        <a:t>(95% CI)</a:t>
                      </a:r>
                      <a:endParaRPr lang="en-US" sz="1600" b="0" dirty="0"/>
                    </a:p>
                  </a:txBody>
                  <a:tcPr marL="69949" marR="69949" anchor="ctr"/>
                </a:tc>
                <a:extLst>
                  <a:ext uri="{0D108BD9-81ED-4DB2-BD59-A6C34878D82A}">
                    <a16:rowId xmlns:a16="http://schemas.microsoft.com/office/drawing/2014/main" val="3850189327"/>
                  </a:ext>
                </a:extLst>
              </a:tr>
              <a:tr h="330148">
                <a:tc>
                  <a:txBody>
                    <a:bodyPr/>
                    <a:lstStyle/>
                    <a:p>
                      <a:r>
                        <a:rPr lang="en-US" sz="1600" dirty="0"/>
                        <a:t>Death / Ischemic Events (%)</a:t>
                      </a:r>
                    </a:p>
                  </a:txBody>
                  <a:tcPr marL="69949" marR="69949" anchor="ctr"/>
                </a:tc>
                <a:tc>
                  <a:txBody>
                    <a:bodyPr/>
                    <a:lstStyle/>
                    <a:p>
                      <a:pPr algn="ctr"/>
                      <a:r>
                        <a:rPr lang="en-US" sz="1600" b="1" baseline="0" dirty="0">
                          <a:solidFill>
                            <a:schemeClr val="tx1"/>
                          </a:solidFill>
                        </a:rPr>
                        <a:t>6.5</a:t>
                      </a:r>
                      <a:endParaRPr lang="en-US" sz="1600" b="1" dirty="0">
                        <a:solidFill>
                          <a:schemeClr val="tx1"/>
                        </a:solidFill>
                      </a:endParaRPr>
                    </a:p>
                  </a:txBody>
                  <a:tcPr marL="94966" marR="94966" marT="60960" marB="60960" anchor="ctr"/>
                </a:tc>
                <a:tc>
                  <a:txBody>
                    <a:bodyPr/>
                    <a:lstStyle/>
                    <a:p>
                      <a:pPr algn="ctr"/>
                      <a:r>
                        <a:rPr lang="en-US" sz="1600" b="1" dirty="0">
                          <a:solidFill>
                            <a:schemeClr val="tx1"/>
                          </a:solidFill>
                        </a:rPr>
                        <a:t>7.3</a:t>
                      </a:r>
                    </a:p>
                  </a:txBody>
                  <a:tcPr marL="94966" marR="94966" marT="60960" marB="60960" anchor="ctr"/>
                </a:tc>
                <a:tc>
                  <a:txBody>
                    <a:bodyPr/>
                    <a:lstStyle/>
                    <a:p>
                      <a:pPr algn="ctr"/>
                      <a:r>
                        <a:rPr lang="en-US" sz="1600" dirty="0">
                          <a:solidFill>
                            <a:schemeClr val="tx1"/>
                          </a:solidFill>
                        </a:rPr>
                        <a:t>0.89 (0.71</a:t>
                      </a:r>
                      <a:r>
                        <a:rPr lang="en-US" sz="1600" kern="1200" dirty="0">
                          <a:solidFill>
                            <a:srgbClr val="000000"/>
                          </a:solidFill>
                          <a:effectLst/>
                          <a:latin typeface="+mn-lt"/>
                          <a:ea typeface="Calibri" panose="020F0502020204030204" pitchFamily="34" charset="0"/>
                          <a:cs typeface="Times" pitchFamily="2" charset="0"/>
                        </a:rPr>
                        <a:t>–</a:t>
                      </a:r>
                      <a:r>
                        <a:rPr lang="en-US" sz="1600" dirty="0">
                          <a:solidFill>
                            <a:schemeClr val="tx1"/>
                          </a:solidFill>
                        </a:rPr>
                        <a:t>1.11)</a:t>
                      </a:r>
                    </a:p>
                  </a:txBody>
                  <a:tcPr marL="94966" marR="94966" marT="60960" marB="60960" anchor="ctr"/>
                </a:tc>
                <a:extLst>
                  <a:ext uri="{0D108BD9-81ED-4DB2-BD59-A6C34878D82A}">
                    <a16:rowId xmlns:a16="http://schemas.microsoft.com/office/drawing/2014/main" val="4225295662"/>
                  </a:ext>
                </a:extLst>
              </a:tr>
              <a:tr h="317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Myocardial Infarction</a:t>
                      </a:r>
                      <a:r>
                        <a:rPr lang="en-US" sz="1600" dirty="0"/>
                        <a:t> (%)</a:t>
                      </a:r>
                      <a:endParaRPr kumimoji="0" lang="en-US" sz="1600" b="0" i="0" u="none" strike="noStrike" kern="1200" cap="none" spc="0" normalizeH="0" baseline="0" noProof="0" dirty="0">
                        <a:ln>
                          <a:noFill/>
                        </a:ln>
                        <a:solidFill>
                          <a:srgbClr val="007CAF"/>
                        </a:solidFill>
                        <a:effectLst/>
                        <a:uLnTx/>
                        <a:uFillTx/>
                        <a:latin typeface="+mn-lt"/>
                        <a:ea typeface="+mn-ea"/>
                        <a:cs typeface="+mn-cs"/>
                      </a:endParaRPr>
                    </a:p>
                  </a:txBody>
                  <a:tcPr marL="69949" marR="69949" anchor="ctr"/>
                </a:tc>
                <a:tc>
                  <a:txBody>
                    <a:bodyPr/>
                    <a:lstStyle/>
                    <a:p>
                      <a:pPr algn="ctr"/>
                      <a:r>
                        <a:rPr lang="en-US" sz="1600" b="1" dirty="0">
                          <a:solidFill>
                            <a:schemeClr val="tx1"/>
                          </a:solidFill>
                        </a:rPr>
                        <a:t>2.9</a:t>
                      </a:r>
                    </a:p>
                  </a:txBody>
                  <a:tcPr marL="71225" marR="71225" anchor="ctr"/>
                </a:tc>
                <a:tc>
                  <a:txBody>
                    <a:bodyPr/>
                    <a:lstStyle/>
                    <a:p>
                      <a:pPr algn="ctr"/>
                      <a:r>
                        <a:rPr lang="en-US" sz="1600" b="1" dirty="0">
                          <a:solidFill>
                            <a:schemeClr val="tx1"/>
                          </a:solidFill>
                        </a:rPr>
                        <a:t>3.6</a:t>
                      </a:r>
                    </a:p>
                  </a:txBody>
                  <a:tcPr marL="71225" marR="71225" anchor="ctr"/>
                </a:tc>
                <a:tc>
                  <a:txBody>
                    <a:bodyPr/>
                    <a:lstStyle/>
                    <a:p>
                      <a:pPr algn="ctr"/>
                      <a:r>
                        <a:rPr lang="en-US" sz="1600" dirty="0">
                          <a:solidFill>
                            <a:schemeClr val="tx1"/>
                          </a:solidFill>
                        </a:rPr>
                        <a:t>0.81 (0.59</a:t>
                      </a:r>
                      <a:r>
                        <a:rPr lang="en-US" sz="1600" kern="1200" dirty="0">
                          <a:solidFill>
                            <a:srgbClr val="000000"/>
                          </a:solidFill>
                          <a:effectLst/>
                          <a:latin typeface="+mn-lt"/>
                          <a:ea typeface="Calibri" panose="020F0502020204030204" pitchFamily="34" charset="0"/>
                          <a:cs typeface="Times" pitchFamily="2" charset="0"/>
                        </a:rPr>
                        <a:t>–</a:t>
                      </a:r>
                      <a:r>
                        <a:rPr lang="en-US" sz="1600" dirty="0">
                          <a:solidFill>
                            <a:schemeClr val="tx1"/>
                          </a:solidFill>
                        </a:rPr>
                        <a:t>1.12)</a:t>
                      </a:r>
                    </a:p>
                  </a:txBody>
                  <a:tcPr marL="71225" marR="71225" anchor="ctr"/>
                </a:tc>
                <a:extLst>
                  <a:ext uri="{0D108BD9-81ED-4DB2-BD59-A6C34878D82A}">
                    <a16:rowId xmlns:a16="http://schemas.microsoft.com/office/drawing/2014/main" val="847233929"/>
                  </a:ext>
                </a:extLst>
              </a:tr>
              <a:tr h="522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Definite or Probable Stent Thrombosis</a:t>
                      </a:r>
                      <a:r>
                        <a:rPr lang="en-US" sz="1600" dirty="0"/>
                        <a:t>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L="69949" marR="69949" anchor="ctr"/>
                </a:tc>
                <a:tc>
                  <a:txBody>
                    <a:bodyPr/>
                    <a:lstStyle/>
                    <a:p>
                      <a:pPr algn="ctr"/>
                      <a:r>
                        <a:rPr lang="en-US" sz="1600" b="1" dirty="0">
                          <a:solidFill>
                            <a:schemeClr val="tx1"/>
                          </a:solidFill>
                        </a:rPr>
                        <a:t>0.5</a:t>
                      </a:r>
                    </a:p>
                  </a:txBody>
                  <a:tcPr marL="71225" marR="71225" anchor="ctr"/>
                </a:tc>
                <a:tc>
                  <a:txBody>
                    <a:bodyPr/>
                    <a:lstStyle/>
                    <a:p>
                      <a:pPr algn="ctr"/>
                      <a:r>
                        <a:rPr lang="en-US" sz="1600" b="1" dirty="0">
                          <a:solidFill>
                            <a:schemeClr val="tx1"/>
                          </a:solidFill>
                        </a:rPr>
                        <a:t>0.9</a:t>
                      </a:r>
                    </a:p>
                  </a:txBody>
                  <a:tcPr marL="71225" marR="71225" anchor="ctr"/>
                </a:tc>
                <a:tc>
                  <a:txBody>
                    <a:bodyPr/>
                    <a:lstStyle/>
                    <a:p>
                      <a:pPr algn="ctr"/>
                      <a:r>
                        <a:rPr lang="en-US" sz="1600" dirty="0">
                          <a:solidFill>
                            <a:schemeClr val="tx1"/>
                          </a:solidFill>
                        </a:rPr>
                        <a:t>0.52 (0.25</a:t>
                      </a:r>
                      <a:r>
                        <a:rPr lang="en-US" sz="1600" kern="1200" dirty="0">
                          <a:solidFill>
                            <a:srgbClr val="000000"/>
                          </a:solidFill>
                          <a:effectLst/>
                          <a:latin typeface="+mn-lt"/>
                          <a:ea typeface="Calibri" panose="020F0502020204030204" pitchFamily="34" charset="0"/>
                          <a:cs typeface="Times" pitchFamily="2" charset="0"/>
                        </a:rPr>
                        <a:t>–</a:t>
                      </a:r>
                      <a:r>
                        <a:rPr lang="en-US" sz="1600" dirty="0">
                          <a:solidFill>
                            <a:schemeClr val="tx1"/>
                          </a:solidFill>
                        </a:rPr>
                        <a:t>1.08)</a:t>
                      </a:r>
                    </a:p>
                  </a:txBody>
                  <a:tcPr marL="71225" marR="71225" anchor="ctr"/>
                </a:tc>
                <a:extLst>
                  <a:ext uri="{0D108BD9-81ED-4DB2-BD59-A6C34878D82A}">
                    <a16:rowId xmlns:a16="http://schemas.microsoft.com/office/drawing/2014/main" val="868499031"/>
                  </a:ext>
                </a:extLst>
              </a:tr>
            </a:tbl>
          </a:graphicData>
        </a:graphic>
      </p:graphicFrame>
      <p:pic>
        <p:nvPicPr>
          <p:cNvPr id="2" name="Picture 1"/>
          <p:cNvPicPr>
            <a:picLocks noChangeAspect="1"/>
          </p:cNvPicPr>
          <p:nvPr/>
        </p:nvPicPr>
        <p:blipFill>
          <a:blip r:embed="rId3"/>
          <a:stretch>
            <a:fillRect/>
          </a:stretch>
        </p:blipFill>
        <p:spPr>
          <a:xfrm>
            <a:off x="259978" y="4893596"/>
            <a:ext cx="8607583" cy="1777435"/>
          </a:xfrm>
          <a:prstGeom prst="rect">
            <a:avLst/>
          </a:prstGeom>
        </p:spPr>
      </p:pic>
      <p:sp>
        <p:nvSpPr>
          <p:cNvPr id="7" name="TextBox 6"/>
          <p:cNvSpPr txBox="1"/>
          <p:nvPr/>
        </p:nvSpPr>
        <p:spPr>
          <a:xfrm>
            <a:off x="5780743" y="1605337"/>
            <a:ext cx="1240118" cy="369332"/>
          </a:xfrm>
          <a:prstGeom prst="rect">
            <a:avLst/>
          </a:prstGeom>
          <a:noFill/>
        </p:spPr>
        <p:txBody>
          <a:bodyPr wrap="square" rtlCol="0">
            <a:spAutoFit/>
          </a:bodyPr>
          <a:lstStyle/>
          <a:p>
            <a:r>
              <a:rPr lang="en-US" dirty="0"/>
              <a:t>REDUAL </a:t>
            </a:r>
          </a:p>
        </p:txBody>
      </p:sp>
      <p:sp>
        <p:nvSpPr>
          <p:cNvPr id="8" name="TextBox 7"/>
          <p:cNvSpPr txBox="1"/>
          <p:nvPr/>
        </p:nvSpPr>
        <p:spPr>
          <a:xfrm>
            <a:off x="424332" y="3545230"/>
            <a:ext cx="1240118" cy="369332"/>
          </a:xfrm>
          <a:prstGeom prst="rect">
            <a:avLst/>
          </a:prstGeom>
          <a:noFill/>
        </p:spPr>
        <p:txBody>
          <a:bodyPr wrap="square" rtlCol="0">
            <a:spAutoFit/>
          </a:bodyPr>
          <a:lstStyle/>
          <a:p>
            <a:r>
              <a:rPr lang="en-US" dirty="0"/>
              <a:t>AUGUSTUS </a:t>
            </a:r>
          </a:p>
        </p:txBody>
      </p:sp>
      <p:sp>
        <p:nvSpPr>
          <p:cNvPr id="9" name="TextBox 8"/>
          <p:cNvSpPr txBox="1"/>
          <p:nvPr/>
        </p:nvSpPr>
        <p:spPr>
          <a:xfrm>
            <a:off x="3615766" y="6421227"/>
            <a:ext cx="2719294" cy="369332"/>
          </a:xfrm>
          <a:prstGeom prst="rect">
            <a:avLst/>
          </a:prstGeom>
          <a:noFill/>
        </p:spPr>
        <p:txBody>
          <a:bodyPr wrap="square" rtlCol="0">
            <a:spAutoFit/>
          </a:bodyPr>
          <a:lstStyle/>
          <a:p>
            <a:r>
              <a:rPr lang="en-US" dirty="0" err="1"/>
              <a:t>Vranckx</a:t>
            </a:r>
            <a:r>
              <a:rPr lang="en-US" dirty="0"/>
              <a:t> et al. Lancet 2019 </a:t>
            </a:r>
          </a:p>
        </p:txBody>
      </p:sp>
      <p:sp>
        <p:nvSpPr>
          <p:cNvPr id="10" name="TextBox 9"/>
          <p:cNvSpPr txBox="1"/>
          <p:nvPr/>
        </p:nvSpPr>
        <p:spPr>
          <a:xfrm>
            <a:off x="6303685" y="5752352"/>
            <a:ext cx="717176" cy="338554"/>
          </a:xfrm>
          <a:prstGeom prst="rect">
            <a:avLst/>
          </a:prstGeom>
          <a:noFill/>
        </p:spPr>
        <p:txBody>
          <a:bodyPr wrap="square" rtlCol="0">
            <a:spAutoFit/>
          </a:bodyPr>
          <a:lstStyle/>
          <a:p>
            <a:r>
              <a:rPr lang="en-US" sz="1600" dirty="0"/>
              <a:t>1.3%</a:t>
            </a:r>
          </a:p>
        </p:txBody>
      </p:sp>
      <p:sp>
        <p:nvSpPr>
          <p:cNvPr id="11" name="TextBox 10"/>
          <p:cNvSpPr txBox="1"/>
          <p:nvPr/>
        </p:nvSpPr>
        <p:spPr>
          <a:xfrm>
            <a:off x="8008471" y="5762200"/>
            <a:ext cx="717176" cy="338554"/>
          </a:xfrm>
          <a:prstGeom prst="rect">
            <a:avLst/>
          </a:prstGeom>
          <a:noFill/>
        </p:spPr>
        <p:txBody>
          <a:bodyPr wrap="square" rtlCol="0">
            <a:spAutoFit/>
          </a:bodyPr>
          <a:lstStyle/>
          <a:p>
            <a:r>
              <a:rPr lang="en-US" sz="1600" dirty="0"/>
              <a:t>0.8%</a:t>
            </a:r>
          </a:p>
        </p:txBody>
      </p:sp>
    </p:spTree>
    <p:extLst>
      <p:ext uri="{BB962C8B-B14F-4D97-AF65-F5344CB8AC3E}">
        <p14:creationId xmlns:p14="http://schemas.microsoft.com/office/powerpoint/2010/main" val="113624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3020" y="437607"/>
            <a:ext cx="6557963" cy="727805"/>
          </a:xfrm>
        </p:spPr>
        <p:txBody>
          <a:bodyPr>
            <a:normAutofit fontScale="90000"/>
          </a:bodyPr>
          <a:lstStyle/>
          <a:p>
            <a:r>
              <a:rPr lang="en-US" dirty="0"/>
              <a:t>Implications for ASA</a:t>
            </a:r>
          </a:p>
        </p:txBody>
      </p:sp>
      <p:sp>
        <p:nvSpPr>
          <p:cNvPr id="5" name="Content Placeholder 4"/>
          <p:cNvSpPr>
            <a:spLocks noGrp="1"/>
          </p:cNvSpPr>
          <p:nvPr>
            <p:ph idx="1"/>
          </p:nvPr>
        </p:nvSpPr>
        <p:spPr>
          <a:xfrm>
            <a:off x="298824" y="1299882"/>
            <a:ext cx="8531411" cy="5481917"/>
          </a:xfrm>
        </p:spPr>
        <p:txBody>
          <a:bodyPr>
            <a:normAutofit fontScale="92500" lnSpcReduction="10000"/>
          </a:bodyPr>
          <a:lstStyle/>
          <a:p>
            <a:pPr>
              <a:buFont typeface="Arial" pitchFamily="34" charset="0"/>
              <a:buChar char="■"/>
            </a:pPr>
            <a:r>
              <a:rPr lang="en-CA" sz="2400" dirty="0">
                <a:latin typeface="Arial"/>
                <a:cs typeface="Arial"/>
              </a:rPr>
              <a:t>Highest risk period for stent thrombosis early within 1-2 weeks after PCI</a:t>
            </a:r>
          </a:p>
          <a:p>
            <a:pPr marL="457200" lvl="1" indent="0">
              <a:buNone/>
            </a:pPr>
            <a:endParaRPr lang="en-CA" sz="2400" dirty="0">
              <a:latin typeface="Arial" panose="020B0604020202020204" pitchFamily="34" charset="0"/>
              <a:cs typeface="Arial" panose="020B0604020202020204" pitchFamily="34" charset="0"/>
            </a:endParaRPr>
          </a:p>
          <a:p>
            <a:pPr>
              <a:buFont typeface="Arial" pitchFamily="34" charset="0"/>
              <a:buChar char="■"/>
            </a:pPr>
            <a:r>
              <a:rPr lang="en-CA" sz="2400" dirty="0" err="1">
                <a:latin typeface="Arial" panose="020B0604020202020204" pitchFamily="34" charset="0"/>
                <a:cs typeface="Arial" panose="020B0604020202020204" pitchFamily="34" charset="0"/>
              </a:rPr>
              <a:t>Clopidogrel</a:t>
            </a:r>
            <a:r>
              <a:rPr lang="en-CA" sz="2400" dirty="0">
                <a:latin typeface="Arial" panose="020B0604020202020204" pitchFamily="34" charset="0"/>
                <a:cs typeface="Arial" panose="020B0604020202020204" pitchFamily="34" charset="0"/>
              </a:rPr>
              <a:t> the P2Y</a:t>
            </a:r>
            <a:r>
              <a:rPr lang="en-CA" sz="2400" baseline="-25000" dirty="0">
                <a:latin typeface="Arial" panose="020B0604020202020204" pitchFamily="34" charset="0"/>
                <a:cs typeface="Arial" panose="020B0604020202020204" pitchFamily="34" charset="0"/>
              </a:rPr>
              <a:t>12</a:t>
            </a:r>
            <a:r>
              <a:rPr lang="en-CA" sz="2400" dirty="0">
                <a:latin typeface="Arial" panose="020B0604020202020204" pitchFamily="34" charset="0"/>
                <a:cs typeface="Arial" panose="020B0604020202020204" pitchFamily="34" charset="0"/>
              </a:rPr>
              <a:t> inhibitor in 93%</a:t>
            </a:r>
          </a:p>
          <a:p>
            <a:pPr lvl="1">
              <a:buFont typeface="Arial" pitchFamily="34" charset="0"/>
              <a:buChar char="■"/>
            </a:pPr>
            <a:r>
              <a:rPr lang="en-CA" sz="2400" dirty="0">
                <a:latin typeface="Arial" panose="020B0604020202020204" pitchFamily="34" charset="0"/>
                <a:cs typeface="Arial" panose="020B0604020202020204" pitchFamily="34" charset="0"/>
              </a:rPr>
              <a:t>Uncertainty regarding its response variability and efficacy, particularly without aspirin</a:t>
            </a:r>
          </a:p>
          <a:p>
            <a:pPr lvl="1">
              <a:buFont typeface="Arial" pitchFamily="34" charset="0"/>
              <a:buChar char="■"/>
            </a:pPr>
            <a:endParaRPr lang="en-CA" sz="2400" dirty="0">
              <a:latin typeface="Arial" panose="020B0604020202020204" pitchFamily="34" charset="0"/>
              <a:cs typeface="Arial" panose="020B0604020202020204" pitchFamily="34" charset="0"/>
            </a:endParaRPr>
          </a:p>
          <a:p>
            <a:pPr>
              <a:buFont typeface="Arial" pitchFamily="34" charset="0"/>
              <a:buChar char="■"/>
            </a:pPr>
            <a:r>
              <a:rPr lang="en-CA" sz="2400" dirty="0">
                <a:latin typeface="Arial"/>
                <a:cs typeface="Arial"/>
              </a:rPr>
              <a:t>Clinical decision making should be based on a balanced assessment of competing coronary ischemic and bleeding risk</a:t>
            </a:r>
          </a:p>
          <a:p>
            <a:pPr>
              <a:buFont typeface="Arial" pitchFamily="34" charset="0"/>
              <a:buChar char="■"/>
            </a:pPr>
            <a:endParaRPr lang="en-CA" sz="2400" dirty="0">
              <a:latin typeface="Arial"/>
              <a:cs typeface="Arial"/>
            </a:endParaRPr>
          </a:p>
          <a:p>
            <a:pPr>
              <a:buFont typeface="Arial" pitchFamily="34" charset="0"/>
              <a:buChar char="■"/>
            </a:pPr>
            <a:r>
              <a:rPr lang="en-CA" sz="2400" dirty="0">
                <a:latin typeface="Arial"/>
                <a:cs typeface="Arial"/>
              </a:rPr>
              <a:t>High risk of bleeding and low risk of thrombotic events → early omission of aspirin</a:t>
            </a:r>
          </a:p>
          <a:p>
            <a:pPr>
              <a:buFont typeface="Arial" pitchFamily="34" charset="0"/>
              <a:buChar char="■"/>
            </a:pPr>
            <a:endParaRPr lang="en-CA" sz="2400" dirty="0">
              <a:latin typeface="Arial"/>
              <a:cs typeface="Arial"/>
            </a:endParaRPr>
          </a:p>
          <a:p>
            <a:pPr>
              <a:buFont typeface="Arial" pitchFamily="34" charset="0"/>
              <a:buChar char="■"/>
            </a:pPr>
            <a:r>
              <a:rPr lang="en-CA" sz="2400" dirty="0">
                <a:latin typeface="Arial"/>
                <a:cs typeface="Arial"/>
              </a:rPr>
              <a:t>Complex, </a:t>
            </a:r>
            <a:r>
              <a:rPr lang="en-CA" sz="2400" dirty="0" err="1">
                <a:latin typeface="Arial"/>
                <a:cs typeface="Arial"/>
              </a:rPr>
              <a:t>multivessel</a:t>
            </a:r>
            <a:r>
              <a:rPr lang="en-CA" sz="2400" dirty="0">
                <a:latin typeface="Arial"/>
                <a:cs typeface="Arial"/>
              </a:rPr>
              <a:t> PCI or high-risk ACS → greater duration of aspirin</a:t>
            </a:r>
          </a:p>
          <a:p>
            <a:pPr marL="0" indent="0">
              <a:buNone/>
            </a:pPr>
            <a:endParaRPr lang="en-CA" sz="2400" dirty="0">
              <a:latin typeface="Arial" panose="020B0604020202020204" pitchFamily="34" charset="0"/>
              <a:cs typeface="Arial" panose="020B0604020202020204" pitchFamily="34" charset="0"/>
            </a:endParaRPr>
          </a:p>
          <a:p>
            <a:pPr>
              <a:buFont typeface="Arial" pitchFamily="34" charset="0"/>
              <a:buChar char="■"/>
            </a:pPr>
            <a:endParaRPr lang="en-CA" sz="2400" dirty="0">
              <a:latin typeface="Arial" panose="020B0604020202020204" pitchFamily="34" charset="0"/>
              <a:cs typeface="Arial" panose="020B0604020202020204" pitchFamily="34" charset="0"/>
            </a:endParaRPr>
          </a:p>
        </p:txBody>
      </p:sp>
      <p:sp>
        <p:nvSpPr>
          <p:cNvPr id="7" name="Rectangle 6"/>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5151406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a:xfrm>
            <a:off x="6665041" y="1492626"/>
            <a:ext cx="0" cy="267663"/>
          </a:xfrm>
          <a:prstGeom prst="straightConnector1">
            <a:avLst/>
          </a:prstGeom>
          <a:ln w="28575">
            <a:solidFill>
              <a:srgbClr val="C4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81885" y="2194285"/>
            <a:ext cx="0" cy="267663"/>
          </a:xfrm>
          <a:prstGeom prst="straightConnector1">
            <a:avLst/>
          </a:prstGeom>
          <a:ln w="28575">
            <a:solidFill>
              <a:srgbClr val="C4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19596" y="2206114"/>
            <a:ext cx="0" cy="267663"/>
          </a:xfrm>
          <a:prstGeom prst="straightConnector1">
            <a:avLst/>
          </a:prstGeom>
          <a:ln w="28575">
            <a:solidFill>
              <a:srgbClr val="C4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279426" y="1501669"/>
            <a:ext cx="0" cy="267663"/>
          </a:xfrm>
          <a:prstGeom prst="straightConnector1">
            <a:avLst/>
          </a:prstGeom>
          <a:ln w="28575">
            <a:solidFill>
              <a:srgbClr val="C4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1743" y="1171444"/>
            <a:ext cx="8668983" cy="4275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129506" y="1171444"/>
            <a:ext cx="4852610" cy="369332"/>
          </a:xfrm>
          <a:prstGeom prst="rect">
            <a:avLst/>
          </a:prstGeom>
          <a:noFill/>
        </p:spPr>
        <p:txBody>
          <a:bodyPr wrap="none" rtlCol="0">
            <a:spAutoFit/>
          </a:bodyPr>
          <a:lstStyle/>
          <a:p>
            <a:r>
              <a:rPr lang="en-CA" dirty="0">
                <a:solidFill>
                  <a:schemeClr val="bg1"/>
                </a:solidFill>
              </a:rPr>
              <a:t>AF and elective PCI without high-risk features</a:t>
            </a:r>
            <a:endParaRPr lang="en-US" dirty="0">
              <a:solidFill>
                <a:schemeClr val="bg1"/>
              </a:solidFill>
            </a:endParaRPr>
          </a:p>
        </p:txBody>
      </p:sp>
      <p:sp>
        <p:nvSpPr>
          <p:cNvPr id="9" name="Rectangle 8"/>
          <p:cNvSpPr/>
          <p:nvPr/>
        </p:nvSpPr>
        <p:spPr>
          <a:xfrm>
            <a:off x="189939" y="1825977"/>
            <a:ext cx="4326296" cy="389423"/>
          </a:xfrm>
          <a:prstGeom prst="rect">
            <a:avLst/>
          </a:prstGeom>
          <a:solidFill>
            <a:srgbClr val="FFD1D1">
              <a:alpha val="50000"/>
            </a:srgb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2498" y="1835586"/>
            <a:ext cx="3018775" cy="369332"/>
          </a:xfrm>
          <a:prstGeom prst="rect">
            <a:avLst/>
          </a:prstGeom>
          <a:noFill/>
        </p:spPr>
        <p:txBody>
          <a:bodyPr wrap="none" rtlCol="0">
            <a:spAutoFit/>
          </a:bodyPr>
          <a:lstStyle/>
          <a:p>
            <a:r>
              <a:rPr lang="en-CA" dirty="0">
                <a:solidFill>
                  <a:schemeClr val="bg2">
                    <a:lumMod val="25000"/>
                  </a:schemeClr>
                </a:solidFill>
              </a:rPr>
              <a:t>Age &lt; 65 </a:t>
            </a:r>
            <a:r>
              <a:rPr lang="en-CA" b="1" u="sng" dirty="0">
                <a:solidFill>
                  <a:schemeClr val="bg2">
                    <a:lumMod val="25000"/>
                  </a:schemeClr>
                </a:solidFill>
              </a:rPr>
              <a:t>and</a:t>
            </a:r>
            <a:r>
              <a:rPr lang="en-CA" dirty="0">
                <a:solidFill>
                  <a:schemeClr val="bg2">
                    <a:lumMod val="25000"/>
                  </a:schemeClr>
                </a:solidFill>
              </a:rPr>
              <a:t> CHADS2 = 0</a:t>
            </a:r>
          </a:p>
        </p:txBody>
      </p:sp>
      <p:sp>
        <p:nvSpPr>
          <p:cNvPr id="13" name="Rectangle 12"/>
          <p:cNvSpPr/>
          <p:nvPr/>
        </p:nvSpPr>
        <p:spPr>
          <a:xfrm>
            <a:off x="4620250" y="2449187"/>
            <a:ext cx="4262260" cy="1377537"/>
          </a:xfrm>
          <a:prstGeom prst="rect">
            <a:avLst/>
          </a:prstGeom>
          <a:solidFill>
            <a:schemeClr val="accent1">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9939" y="2451954"/>
            <a:ext cx="4334493" cy="1377537"/>
          </a:xfrm>
          <a:prstGeom prst="rect">
            <a:avLst/>
          </a:prstGeom>
          <a:solidFill>
            <a:schemeClr val="accent1">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81743" y="4010990"/>
            <a:ext cx="4334492" cy="17503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69094" y="4287628"/>
            <a:ext cx="4255338" cy="1200329"/>
          </a:xfrm>
          <a:prstGeom prst="rect">
            <a:avLst/>
          </a:prstGeom>
          <a:noFill/>
        </p:spPr>
        <p:txBody>
          <a:bodyPr wrap="square" rtlCol="0">
            <a:spAutoFit/>
          </a:bodyPr>
          <a:lstStyle/>
          <a:p>
            <a:r>
              <a:rPr lang="en-US" b="1" dirty="0">
                <a:solidFill>
                  <a:schemeClr val="bg2">
                    <a:lumMod val="25000"/>
                  </a:schemeClr>
                </a:solidFill>
              </a:rPr>
              <a:t>For extended treatment:</a:t>
            </a:r>
          </a:p>
          <a:p>
            <a:pPr marL="285750" indent="-285750">
              <a:buFont typeface="Arial" panose="020B0604020202020204" pitchFamily="34" charset="0"/>
              <a:buChar char="•"/>
            </a:pPr>
            <a:r>
              <a:rPr lang="en-US" dirty="0">
                <a:solidFill>
                  <a:schemeClr val="bg2">
                    <a:lumMod val="25000"/>
                  </a:schemeClr>
                </a:solidFill>
              </a:rPr>
              <a:t>ASA alone</a:t>
            </a:r>
          </a:p>
          <a:p>
            <a:pPr marL="285750" indent="-285750">
              <a:buFont typeface="Arial" panose="020B0604020202020204" pitchFamily="34" charset="0"/>
              <a:buChar char="•"/>
            </a:pPr>
            <a:r>
              <a:rPr lang="en-US" dirty="0">
                <a:solidFill>
                  <a:schemeClr val="bg2">
                    <a:lumMod val="25000"/>
                  </a:schemeClr>
                </a:solidFill>
              </a:rPr>
              <a:t>Add P2Y</a:t>
            </a:r>
            <a:r>
              <a:rPr lang="en-US" baseline="-25000" dirty="0">
                <a:solidFill>
                  <a:schemeClr val="bg2">
                    <a:lumMod val="25000"/>
                  </a:schemeClr>
                </a:solidFill>
              </a:rPr>
              <a:t>12 </a:t>
            </a:r>
            <a:r>
              <a:rPr lang="en-US" dirty="0">
                <a:solidFill>
                  <a:schemeClr val="bg2">
                    <a:lumMod val="25000"/>
                  </a:schemeClr>
                </a:solidFill>
              </a:rPr>
              <a:t>inhibitor if high thrombotic risk features develop, low bleed risk</a:t>
            </a:r>
          </a:p>
        </p:txBody>
      </p:sp>
      <p:sp>
        <p:nvSpPr>
          <p:cNvPr id="18" name="TextBox 17"/>
          <p:cNvSpPr txBox="1"/>
          <p:nvPr/>
        </p:nvSpPr>
        <p:spPr>
          <a:xfrm>
            <a:off x="269094" y="2762180"/>
            <a:ext cx="3518912" cy="1025922"/>
          </a:xfrm>
          <a:prstGeom prst="rect">
            <a:avLst/>
          </a:prstGeom>
          <a:noFill/>
        </p:spPr>
        <p:txBody>
          <a:bodyPr wrap="none" rtlCol="0">
            <a:spAutoFit/>
          </a:bodyPr>
          <a:lstStyle/>
          <a:p>
            <a:r>
              <a:rPr lang="en-US" b="1" dirty="0">
                <a:solidFill>
                  <a:schemeClr val="bg2">
                    <a:lumMod val="10000"/>
                  </a:schemeClr>
                </a:solidFill>
              </a:rPr>
              <a:t>ASA + Clopidogrel up to 12 months</a:t>
            </a:r>
          </a:p>
          <a:p>
            <a:pPr marL="285750" indent="-285750">
              <a:spcBef>
                <a:spcPts val="400"/>
              </a:spcBef>
              <a:buFont typeface="Arial" panose="020B0604020202020204" pitchFamily="34" charset="0"/>
              <a:buChar char="•"/>
            </a:pPr>
            <a:r>
              <a:rPr lang="en-US" dirty="0">
                <a:solidFill>
                  <a:schemeClr val="bg2">
                    <a:lumMod val="10000"/>
                  </a:schemeClr>
                </a:solidFill>
              </a:rPr>
              <a:t>For BMS: at least 1 month</a:t>
            </a:r>
          </a:p>
          <a:p>
            <a:pPr marL="285750" indent="-285750">
              <a:spcBef>
                <a:spcPts val="400"/>
              </a:spcBef>
              <a:buFont typeface="Arial" panose="020B0604020202020204" pitchFamily="34" charset="0"/>
              <a:buChar char="•"/>
            </a:pPr>
            <a:r>
              <a:rPr lang="en-US" dirty="0">
                <a:solidFill>
                  <a:schemeClr val="bg2">
                    <a:lumMod val="10000"/>
                  </a:schemeClr>
                </a:solidFill>
              </a:rPr>
              <a:t>For DES: at least 3 months</a:t>
            </a:r>
          </a:p>
        </p:txBody>
      </p:sp>
      <p:sp>
        <p:nvSpPr>
          <p:cNvPr id="22" name="TextBox 21"/>
          <p:cNvSpPr txBox="1"/>
          <p:nvPr/>
        </p:nvSpPr>
        <p:spPr>
          <a:xfrm>
            <a:off x="4696451" y="2752134"/>
            <a:ext cx="4089581" cy="1025922"/>
          </a:xfrm>
          <a:prstGeom prst="rect">
            <a:avLst/>
          </a:prstGeom>
          <a:noFill/>
        </p:spPr>
        <p:txBody>
          <a:bodyPr wrap="none" rtlCol="0">
            <a:spAutoFit/>
          </a:bodyPr>
          <a:lstStyle/>
          <a:p>
            <a:r>
              <a:rPr lang="en-US" b="1" dirty="0">
                <a:solidFill>
                  <a:schemeClr val="bg2">
                    <a:lumMod val="10000"/>
                  </a:schemeClr>
                </a:solidFill>
              </a:rPr>
              <a:t>OAC + </a:t>
            </a:r>
            <a:r>
              <a:rPr lang="en-CA" b="1" dirty="0">
                <a:solidFill>
                  <a:schemeClr val="bg2">
                    <a:lumMod val="10000"/>
                  </a:schemeClr>
                </a:solidFill>
              </a:rPr>
              <a:t>Clopidogrel up to 12 months</a:t>
            </a:r>
            <a:endParaRPr lang="en-US" b="1" dirty="0">
              <a:solidFill>
                <a:schemeClr val="bg2">
                  <a:lumMod val="10000"/>
                </a:schemeClr>
              </a:solidFill>
            </a:endParaRPr>
          </a:p>
          <a:p>
            <a:pPr marL="285750" indent="-285750">
              <a:spcBef>
                <a:spcPts val="400"/>
              </a:spcBef>
              <a:buFont typeface="Arial" panose="020B0604020202020204" pitchFamily="34" charset="0"/>
              <a:buChar char="•"/>
            </a:pPr>
            <a:r>
              <a:rPr lang="en-US" dirty="0">
                <a:solidFill>
                  <a:schemeClr val="bg2">
                    <a:lumMod val="10000"/>
                  </a:schemeClr>
                </a:solidFill>
              </a:rPr>
              <a:t>For BMS: at least 1 month</a:t>
            </a:r>
          </a:p>
          <a:p>
            <a:pPr marL="285750" indent="-285750">
              <a:spcBef>
                <a:spcPts val="400"/>
              </a:spcBef>
              <a:buFont typeface="Arial" panose="020B0604020202020204" pitchFamily="34" charset="0"/>
              <a:buChar char="•"/>
            </a:pPr>
            <a:r>
              <a:rPr lang="en-US" dirty="0">
                <a:solidFill>
                  <a:schemeClr val="bg2">
                    <a:lumMod val="10000"/>
                  </a:schemeClr>
                </a:solidFill>
              </a:rPr>
              <a:t>For DES at least 3 months</a:t>
            </a:r>
          </a:p>
        </p:txBody>
      </p:sp>
      <p:sp>
        <p:nvSpPr>
          <p:cNvPr id="36" name="Rectangle 35"/>
          <p:cNvSpPr/>
          <p:nvPr/>
        </p:nvSpPr>
        <p:spPr>
          <a:xfrm>
            <a:off x="6854476" y="2458712"/>
            <a:ext cx="2028032" cy="2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Strong recommendation</a:t>
            </a:r>
          </a:p>
        </p:txBody>
      </p:sp>
      <p:sp>
        <p:nvSpPr>
          <p:cNvPr id="37" name="Rectangle 36"/>
          <p:cNvSpPr/>
          <p:nvPr/>
        </p:nvSpPr>
        <p:spPr>
          <a:xfrm>
            <a:off x="2496400" y="2451954"/>
            <a:ext cx="2028032" cy="2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Strong recommendation</a:t>
            </a:r>
          </a:p>
        </p:txBody>
      </p:sp>
      <p:sp>
        <p:nvSpPr>
          <p:cNvPr id="40" name="Rectangle 39"/>
          <p:cNvSpPr/>
          <p:nvPr/>
        </p:nvSpPr>
        <p:spPr>
          <a:xfrm>
            <a:off x="4620250" y="1826934"/>
            <a:ext cx="4262260" cy="389423"/>
          </a:xfrm>
          <a:prstGeom prst="rect">
            <a:avLst/>
          </a:prstGeom>
          <a:solidFill>
            <a:srgbClr val="FFD1D1">
              <a:alpha val="50000"/>
            </a:srgb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439725" y="1846068"/>
            <a:ext cx="2767104" cy="369332"/>
          </a:xfrm>
          <a:prstGeom prst="rect">
            <a:avLst/>
          </a:prstGeom>
          <a:noFill/>
        </p:spPr>
        <p:txBody>
          <a:bodyPr wrap="none" rtlCol="0">
            <a:spAutoFit/>
          </a:bodyPr>
          <a:lstStyle/>
          <a:p>
            <a:r>
              <a:rPr lang="en-CA" dirty="0">
                <a:solidFill>
                  <a:schemeClr val="bg2">
                    <a:lumMod val="25000"/>
                  </a:schemeClr>
                </a:solidFill>
              </a:rPr>
              <a:t>Age ≥ 65 </a:t>
            </a:r>
            <a:r>
              <a:rPr lang="en-CA" b="1" u="sng" dirty="0">
                <a:solidFill>
                  <a:schemeClr val="bg2">
                    <a:lumMod val="25000"/>
                  </a:schemeClr>
                </a:solidFill>
              </a:rPr>
              <a:t>or</a:t>
            </a:r>
            <a:r>
              <a:rPr lang="en-CA" dirty="0">
                <a:solidFill>
                  <a:schemeClr val="bg2">
                    <a:lumMod val="25000"/>
                  </a:schemeClr>
                </a:solidFill>
              </a:rPr>
              <a:t> CHADS2 ≥ 1</a:t>
            </a:r>
          </a:p>
        </p:txBody>
      </p:sp>
      <p:sp>
        <p:nvSpPr>
          <p:cNvPr id="44" name="Rectangle 43"/>
          <p:cNvSpPr/>
          <p:nvPr/>
        </p:nvSpPr>
        <p:spPr>
          <a:xfrm>
            <a:off x="4620251" y="4010989"/>
            <a:ext cx="4262259" cy="17503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696451" y="4284032"/>
            <a:ext cx="4186057" cy="1477328"/>
          </a:xfrm>
          <a:prstGeom prst="rect">
            <a:avLst/>
          </a:prstGeom>
          <a:noFill/>
        </p:spPr>
        <p:txBody>
          <a:bodyPr wrap="square" rtlCol="0">
            <a:spAutoFit/>
          </a:bodyPr>
          <a:lstStyle/>
          <a:p>
            <a:r>
              <a:rPr lang="en-US" b="1" dirty="0">
                <a:solidFill>
                  <a:schemeClr val="bg2">
                    <a:lumMod val="25000"/>
                  </a:schemeClr>
                </a:solidFill>
              </a:rPr>
              <a:t>For extended treatment:</a:t>
            </a:r>
          </a:p>
          <a:p>
            <a:pPr marL="285750" indent="-285750">
              <a:buFont typeface="Arial" panose="020B0604020202020204" pitchFamily="34" charset="0"/>
              <a:buChar char="•"/>
            </a:pPr>
            <a:r>
              <a:rPr lang="en-US" dirty="0">
                <a:solidFill>
                  <a:schemeClr val="bg2">
                    <a:lumMod val="25000"/>
                  </a:schemeClr>
                </a:solidFill>
              </a:rPr>
              <a:t>OAC alone</a:t>
            </a:r>
          </a:p>
          <a:p>
            <a:pPr marL="285750" indent="-285750">
              <a:buFont typeface="Arial" panose="020B0604020202020204" pitchFamily="34" charset="0"/>
              <a:buChar char="•"/>
            </a:pPr>
            <a:r>
              <a:rPr lang="en-US" dirty="0">
                <a:solidFill>
                  <a:schemeClr val="bg2">
                    <a:lumMod val="25000"/>
                  </a:schemeClr>
                </a:solidFill>
              </a:rPr>
              <a:t>Add P2Y</a:t>
            </a:r>
            <a:r>
              <a:rPr lang="en-US" baseline="-25000" dirty="0">
                <a:solidFill>
                  <a:schemeClr val="bg2">
                    <a:lumMod val="25000"/>
                  </a:schemeClr>
                </a:solidFill>
              </a:rPr>
              <a:t>12 </a:t>
            </a:r>
            <a:r>
              <a:rPr lang="en-US" dirty="0">
                <a:solidFill>
                  <a:schemeClr val="bg2">
                    <a:lumMod val="25000"/>
                  </a:schemeClr>
                </a:solidFill>
              </a:rPr>
              <a:t>inhibitor or ASA </a:t>
            </a:r>
            <a:r>
              <a:rPr lang="en-CA" dirty="0">
                <a:solidFill>
                  <a:schemeClr val="bg2">
                    <a:lumMod val="25000"/>
                  </a:schemeClr>
                </a:solidFill>
              </a:rPr>
              <a:t>if high thrombotic risk features develop, low bleed risk</a:t>
            </a:r>
            <a:endParaRPr lang="en-US" dirty="0">
              <a:solidFill>
                <a:schemeClr val="bg2">
                  <a:lumMod val="25000"/>
                </a:schemeClr>
              </a:solidFill>
            </a:endParaRPr>
          </a:p>
        </p:txBody>
      </p:sp>
      <p:sp>
        <p:nvSpPr>
          <p:cNvPr id="27" name="Rectangle 26"/>
          <p:cNvSpPr/>
          <p:nvPr/>
        </p:nvSpPr>
        <p:spPr>
          <a:xfrm>
            <a:off x="2488203" y="4010990"/>
            <a:ext cx="2028032" cy="2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Strong recommendation</a:t>
            </a:r>
          </a:p>
        </p:txBody>
      </p:sp>
      <p:sp>
        <p:nvSpPr>
          <p:cNvPr id="28" name="Rectangle 27"/>
          <p:cNvSpPr/>
          <p:nvPr/>
        </p:nvSpPr>
        <p:spPr>
          <a:xfrm>
            <a:off x="6854478" y="4020296"/>
            <a:ext cx="2028032" cy="2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Strong recommendation</a:t>
            </a:r>
          </a:p>
        </p:txBody>
      </p:sp>
      <p:sp>
        <p:nvSpPr>
          <p:cNvPr id="29" name="Title 1">
            <a:extLst>
              <a:ext uri="{FF2B5EF4-FFF2-40B4-BE49-F238E27FC236}">
                <a16:creationId xmlns:a16="http://schemas.microsoft.com/office/drawing/2014/main" id="{D19BF8BC-2B7A-401F-9B2F-2ED66CF2734C}"/>
              </a:ext>
            </a:extLst>
          </p:cNvPr>
          <p:cNvSpPr>
            <a:spLocks noGrp="1"/>
          </p:cNvSpPr>
          <p:nvPr>
            <p:ph type="title"/>
          </p:nvPr>
        </p:nvSpPr>
        <p:spPr>
          <a:xfrm>
            <a:off x="612461" y="223560"/>
            <a:ext cx="7886700" cy="586463"/>
          </a:xfrm>
        </p:spPr>
        <p:txBody>
          <a:bodyPr>
            <a:noAutofit/>
          </a:bodyPr>
          <a:lstStyle/>
          <a:p>
            <a:r>
              <a:rPr lang="en-CA" sz="3600" dirty="0"/>
              <a:t>2018 CCS/CAIC Update APT Guidelines</a:t>
            </a:r>
            <a:endParaRPr lang="en-US" sz="3600" dirty="0"/>
          </a:p>
        </p:txBody>
      </p:sp>
      <p:sp>
        <p:nvSpPr>
          <p:cNvPr id="2" name="TextBox 1"/>
          <p:cNvSpPr txBox="1"/>
          <p:nvPr/>
        </p:nvSpPr>
        <p:spPr>
          <a:xfrm>
            <a:off x="4647877" y="2449187"/>
            <a:ext cx="4329322" cy="1477328"/>
          </a:xfrm>
          <a:prstGeom prst="rect">
            <a:avLst/>
          </a:prstGeom>
          <a:noFill/>
          <a:ln w="57150" cmpd="sng">
            <a:solidFill>
              <a:srgbClr val="FF0000"/>
            </a:solid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26" name="Rectangle 25"/>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TextBox 3"/>
          <p:cNvSpPr txBox="1"/>
          <p:nvPr/>
        </p:nvSpPr>
        <p:spPr>
          <a:xfrm>
            <a:off x="4377765" y="6021294"/>
            <a:ext cx="4472960" cy="646331"/>
          </a:xfrm>
          <a:prstGeom prst="rect">
            <a:avLst/>
          </a:prstGeom>
          <a:noFill/>
        </p:spPr>
        <p:txBody>
          <a:bodyPr wrap="square" rtlCol="0">
            <a:spAutoFit/>
          </a:bodyPr>
          <a:lstStyle/>
          <a:p>
            <a:r>
              <a:rPr lang="en-US" dirty="0"/>
              <a:t>2018 CCS/CAIC Focused Update of the Guidelines for the Use of Antiplatelet Therapy</a:t>
            </a:r>
          </a:p>
        </p:txBody>
      </p:sp>
    </p:spTree>
    <p:extLst>
      <p:ext uri="{BB962C8B-B14F-4D97-AF65-F5344CB8AC3E}">
        <p14:creationId xmlns:p14="http://schemas.microsoft.com/office/powerpoint/2010/main" val="24773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AF+PCI study</a:t>
            </a:r>
          </a:p>
        </p:txBody>
      </p:sp>
      <p:graphicFrame>
        <p:nvGraphicFramePr>
          <p:cNvPr id="4" name="Chart 7"/>
          <p:cNvGraphicFramePr>
            <a:graphicFrameLocks noGrp="1"/>
          </p:cNvGraphicFramePr>
          <p:nvPr>
            <p:ph idx="1"/>
            <p:extLst>
              <p:ext uri="{D42A27DB-BD31-4B8C-83A1-F6EECF244321}">
                <p14:modId xmlns:p14="http://schemas.microsoft.com/office/powerpoint/2010/main" val="23015426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153833" y="6313501"/>
            <a:ext cx="3344334" cy="369332"/>
          </a:xfrm>
          <a:prstGeom prst="rect">
            <a:avLst/>
          </a:prstGeom>
          <a:noFill/>
        </p:spPr>
        <p:txBody>
          <a:bodyPr wrap="square" rtlCol="0">
            <a:spAutoFit/>
          </a:bodyPr>
          <a:lstStyle/>
          <a:p>
            <a:r>
              <a:rPr lang="en-US" dirty="0"/>
              <a:t>Bagai, Goodman et al. CCS 2018</a:t>
            </a:r>
          </a:p>
        </p:txBody>
      </p:sp>
      <p:sp>
        <p:nvSpPr>
          <p:cNvPr id="6" name="Rectangle 5"/>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3" name="TextBox 2"/>
          <p:cNvSpPr txBox="1"/>
          <p:nvPr/>
        </p:nvSpPr>
        <p:spPr>
          <a:xfrm>
            <a:off x="95250" y="3287059"/>
            <a:ext cx="36195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043511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0522"/>
            <a:ext cx="7772400" cy="1470025"/>
          </a:xfrm>
        </p:spPr>
        <p:txBody>
          <a:bodyPr>
            <a:normAutofit fontScale="90000"/>
          </a:bodyPr>
          <a:lstStyle/>
          <a:p>
            <a:br>
              <a:rPr lang="en-US" sz="4000" dirty="0"/>
            </a:br>
            <a:br>
              <a:rPr lang="en-US" sz="4000" dirty="0"/>
            </a:br>
            <a:r>
              <a:rPr lang="en-US" sz="4000" dirty="0"/>
              <a:t>Management of Patients with Atrial Fibrillation Undergoing PCI:</a:t>
            </a:r>
            <a:br>
              <a:rPr lang="en-US" dirty="0"/>
            </a:br>
            <a:br>
              <a:rPr lang="en-US" dirty="0">
                <a:solidFill>
                  <a:srgbClr val="800000"/>
                </a:solidFill>
              </a:rPr>
            </a:br>
            <a:r>
              <a:rPr lang="en-US" u="sng" dirty="0">
                <a:solidFill>
                  <a:srgbClr val="800000"/>
                </a:solidFill>
              </a:rPr>
              <a:t>The Evidence Supports (the </a:t>
            </a:r>
            <a:br>
              <a:rPr lang="en-US" u="sng" dirty="0">
                <a:solidFill>
                  <a:srgbClr val="800000"/>
                </a:solidFill>
              </a:rPr>
            </a:br>
            <a:r>
              <a:rPr lang="en-US" u="sng" dirty="0">
                <a:solidFill>
                  <a:srgbClr val="800000"/>
                </a:solidFill>
              </a:rPr>
              <a:t>Option for) Dual Pathway Inhibition</a:t>
            </a:r>
            <a:br>
              <a:rPr lang="en-US" dirty="0">
                <a:solidFill>
                  <a:srgbClr val="800000"/>
                </a:solidFill>
              </a:rPr>
            </a:br>
            <a:br>
              <a:rPr lang="en-US" dirty="0"/>
            </a:br>
            <a:r>
              <a:rPr lang="en-US" dirty="0"/>
              <a:t>Choose Dual Pathway for the Appropriate Patient</a:t>
            </a:r>
            <a:br>
              <a:rPr lang="en-US" dirty="0"/>
            </a:br>
            <a:endParaRPr lang="en-US" dirty="0"/>
          </a:p>
        </p:txBody>
      </p:sp>
      <p:sp>
        <p:nvSpPr>
          <p:cNvPr id="5" name="Rectangle 4"/>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 name="Subtitle 2"/>
          <p:cNvSpPr>
            <a:spLocks noGrp="1"/>
          </p:cNvSpPr>
          <p:nvPr>
            <p:ph type="subTitle" idx="1"/>
          </p:nvPr>
        </p:nvSpPr>
        <p:spPr>
          <a:xfrm>
            <a:off x="517979" y="5412109"/>
            <a:ext cx="8103865" cy="1752600"/>
          </a:xfrm>
        </p:spPr>
        <p:txBody>
          <a:bodyPr>
            <a:normAutofit/>
          </a:bodyPr>
          <a:lstStyle/>
          <a:p>
            <a:endParaRPr lang="en-US" sz="2000" dirty="0"/>
          </a:p>
          <a:p>
            <a:r>
              <a:rPr lang="en-US" sz="2000" dirty="0"/>
              <a:t>Akshay Bagai MD, MHS</a:t>
            </a:r>
          </a:p>
          <a:p>
            <a:r>
              <a:rPr lang="en-US" sz="2000" dirty="0"/>
              <a:t>St. Michaels Hospital, Unity Health Toronto</a:t>
            </a:r>
          </a:p>
        </p:txBody>
      </p:sp>
    </p:spTree>
    <p:extLst>
      <p:ext uri="{BB962C8B-B14F-4D97-AF65-F5344CB8AC3E}">
        <p14:creationId xmlns:p14="http://schemas.microsoft.com/office/powerpoint/2010/main" val="90954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6053"/>
            <a:ext cx="7772400" cy="1470025"/>
          </a:xfrm>
        </p:spPr>
        <p:txBody>
          <a:bodyPr>
            <a:normAutofit fontScale="90000"/>
          </a:bodyPr>
          <a:lstStyle/>
          <a:p>
            <a:r>
              <a:rPr lang="en-US" sz="4000" dirty="0"/>
              <a:t>Management of Patients with Stable CAD/PAD:</a:t>
            </a:r>
            <a:br>
              <a:rPr lang="en-US" sz="4000" dirty="0"/>
            </a:br>
            <a:r>
              <a:rPr lang="en-US" sz="4000" dirty="0"/>
              <a:t> </a:t>
            </a:r>
            <a:r>
              <a:rPr lang="en-US" i="1" dirty="0">
                <a:solidFill>
                  <a:srgbClr val="800000"/>
                </a:solidFill>
              </a:rPr>
              <a:t>The Evidence Supports Dual Pathway Inhibition</a:t>
            </a:r>
          </a:p>
        </p:txBody>
      </p:sp>
      <p:sp>
        <p:nvSpPr>
          <p:cNvPr id="3" name="Subtitle 2"/>
          <p:cNvSpPr>
            <a:spLocks noGrp="1"/>
          </p:cNvSpPr>
          <p:nvPr>
            <p:ph type="subTitle" idx="1"/>
          </p:nvPr>
        </p:nvSpPr>
        <p:spPr>
          <a:xfrm>
            <a:off x="517979" y="3685656"/>
            <a:ext cx="8103865" cy="1752600"/>
          </a:xfrm>
        </p:spPr>
        <p:txBody>
          <a:bodyPr>
            <a:normAutofit fontScale="85000" lnSpcReduction="10000"/>
          </a:bodyPr>
          <a:lstStyle/>
          <a:p>
            <a:endParaRPr lang="en-US" sz="2000" dirty="0"/>
          </a:p>
          <a:p>
            <a:r>
              <a:rPr lang="en-US" sz="2000" dirty="0"/>
              <a:t>Akshay Bagai MD, MHS</a:t>
            </a:r>
          </a:p>
          <a:p>
            <a:r>
              <a:rPr lang="en-US" sz="2000" dirty="0"/>
              <a:t>Interventional Cardiologist</a:t>
            </a:r>
          </a:p>
          <a:p>
            <a:r>
              <a:rPr lang="en-US" sz="2000" dirty="0"/>
              <a:t>St. Michaels Hospital, Unity Health Toronto</a:t>
            </a:r>
          </a:p>
          <a:p>
            <a:endParaRPr lang="en-US" sz="2000" dirty="0"/>
          </a:p>
          <a:p>
            <a:r>
              <a:rPr lang="en-US" sz="2000" dirty="0"/>
              <a:t>October 25, 2019</a:t>
            </a:r>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9836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359285"/>
            <a:ext cx="8229600" cy="1143000"/>
          </a:xfrm>
        </p:spPr>
        <p:txBody>
          <a:bodyPr/>
          <a:lstStyle/>
          <a:p>
            <a:pPr eaLnBrk="1" hangingPunct="1"/>
            <a:r>
              <a:rPr lang="en-US" sz="3900" dirty="0">
                <a:latin typeface="Calibri" charset="0"/>
                <a:ea typeface="ＭＳ Ｐゴシック" charset="0"/>
                <a:cs typeface="ＭＳ Ｐゴシック" charset="0"/>
              </a:rPr>
              <a:t>Disclosures</a:t>
            </a:r>
            <a:endParaRPr lang="en-US" dirty="0">
              <a:latin typeface="Calibri" charset="0"/>
              <a:ea typeface="ＭＳ Ｐゴシック" charset="0"/>
              <a:cs typeface="ＭＳ Ｐゴシック" charset="0"/>
            </a:endParaRPr>
          </a:p>
        </p:txBody>
      </p:sp>
      <p:sp>
        <p:nvSpPr>
          <p:cNvPr id="13314" name="Content Placeholder 2"/>
          <p:cNvSpPr>
            <a:spLocks noGrp="1"/>
          </p:cNvSpPr>
          <p:nvPr>
            <p:ph idx="1"/>
          </p:nvPr>
        </p:nvSpPr>
        <p:spPr>
          <a:xfrm>
            <a:off x="2024305" y="1580537"/>
            <a:ext cx="5503945" cy="4525963"/>
          </a:xfrm>
        </p:spPr>
        <p:txBody>
          <a:bodyPr>
            <a:normAutofit/>
          </a:bodyPr>
          <a:lstStyle/>
          <a:p>
            <a:pPr eaLnBrk="1" hangingPunct="1"/>
            <a:r>
              <a:rPr lang="en-US" sz="3100" dirty="0">
                <a:latin typeface="Calibri" charset="0"/>
                <a:ea typeface="ＭＳ Ｐゴシック" charset="0"/>
                <a:cs typeface="ＭＳ Ｐゴシック" charset="0"/>
              </a:rPr>
              <a:t>consultant to </a:t>
            </a:r>
          </a:p>
          <a:p>
            <a:pPr lvl="1"/>
            <a:r>
              <a:rPr lang="en-US" sz="2600" dirty="0">
                <a:latin typeface="Calibri" charset="0"/>
                <a:ea typeface="ＭＳ Ｐゴシック" charset="0"/>
              </a:rPr>
              <a:t>Bayer</a:t>
            </a:r>
          </a:p>
          <a:p>
            <a:pPr lvl="1"/>
            <a:r>
              <a:rPr lang="en-US" sz="2600" dirty="0" err="1">
                <a:latin typeface="Calibri" charset="0"/>
                <a:ea typeface="ＭＳ Ｐゴシック" charset="0"/>
              </a:rPr>
              <a:t>Servier</a:t>
            </a:r>
            <a:endParaRPr lang="en-US" sz="2600" dirty="0">
              <a:latin typeface="Calibri" charset="0"/>
              <a:ea typeface="ＭＳ Ｐゴシック" charset="0"/>
            </a:endParaRPr>
          </a:p>
          <a:p>
            <a:pPr lvl="1"/>
            <a:r>
              <a:rPr lang="en-US" sz="2600" dirty="0">
                <a:latin typeface="Calibri" charset="0"/>
                <a:ea typeface="ＭＳ Ｐゴシック" charset="0"/>
              </a:rPr>
              <a:t>BMS/Pfizer</a:t>
            </a:r>
          </a:p>
          <a:p>
            <a:pPr lvl="1" eaLnBrk="1" hangingPunct="1"/>
            <a:r>
              <a:rPr lang="en-US" sz="2600" dirty="0">
                <a:latin typeface="Calibri" charset="0"/>
                <a:ea typeface="ＭＳ Ｐゴシック" charset="0"/>
              </a:rPr>
              <a:t>AstraZeneca</a:t>
            </a:r>
          </a:p>
          <a:p>
            <a:pPr lvl="1" eaLnBrk="1" hangingPunct="1"/>
            <a:r>
              <a:rPr lang="en-US" sz="2600" dirty="0" err="1">
                <a:latin typeface="Calibri" charset="0"/>
                <a:ea typeface="ＭＳ Ｐゴシック" charset="0"/>
              </a:rPr>
              <a:t>Boehringer</a:t>
            </a:r>
            <a:r>
              <a:rPr lang="en-US" sz="2600" dirty="0">
                <a:latin typeface="Calibri" charset="0"/>
                <a:ea typeface="ＭＳ Ｐゴシック" charset="0"/>
              </a:rPr>
              <a:t> </a:t>
            </a:r>
            <a:r>
              <a:rPr lang="en-US" sz="2600" dirty="0" err="1">
                <a:latin typeface="Calibri" charset="0"/>
                <a:ea typeface="ＭＳ Ｐゴシック" charset="0"/>
              </a:rPr>
              <a:t>Ingelheim</a:t>
            </a:r>
            <a:endParaRPr lang="en-US" sz="2600" dirty="0">
              <a:latin typeface="Calibri" charset="0"/>
              <a:ea typeface="ＭＳ Ｐゴシック" charset="0"/>
            </a:endParaRPr>
          </a:p>
        </p:txBody>
      </p:sp>
      <p:sp>
        <p:nvSpPr>
          <p:cNvPr id="5" name="Rectangle 4"/>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1802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0183"/>
            <a:ext cx="7772400" cy="1470025"/>
          </a:xfrm>
        </p:spPr>
        <p:txBody>
          <a:bodyPr>
            <a:normAutofit fontScale="90000"/>
          </a:bodyPr>
          <a:lstStyle/>
          <a:p>
            <a:r>
              <a:rPr lang="en-US" i="1" dirty="0">
                <a:solidFill>
                  <a:srgbClr val="800000"/>
                </a:solidFill>
              </a:rPr>
              <a:t>How could a nice guy like </a:t>
            </a:r>
            <a:br>
              <a:rPr lang="en-US" i="1" dirty="0">
                <a:solidFill>
                  <a:srgbClr val="800000"/>
                </a:solidFill>
              </a:rPr>
            </a:br>
            <a:r>
              <a:rPr lang="en-US" i="1" dirty="0">
                <a:solidFill>
                  <a:srgbClr val="800000"/>
                </a:solidFill>
              </a:rPr>
              <a:t>Alexis </a:t>
            </a:r>
            <a:r>
              <a:rPr lang="en-US" i="1" dirty="0" err="1">
                <a:solidFill>
                  <a:srgbClr val="800000"/>
                </a:solidFill>
              </a:rPr>
              <a:t>Matteau</a:t>
            </a:r>
            <a:r>
              <a:rPr lang="en-US" i="1" dirty="0">
                <a:solidFill>
                  <a:srgbClr val="800000"/>
                </a:solidFill>
              </a:rPr>
              <a:t> get this so wrong? </a:t>
            </a:r>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7" name="Picture 6" descr="Alexis_Mattea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611" y="2603497"/>
            <a:ext cx="3443837" cy="3443837"/>
          </a:xfrm>
          <a:prstGeom prst="rect">
            <a:avLst/>
          </a:prstGeom>
        </p:spPr>
      </p:pic>
    </p:spTree>
    <p:extLst>
      <p:ext uri="{BB962C8B-B14F-4D97-AF65-F5344CB8AC3E}">
        <p14:creationId xmlns:p14="http://schemas.microsoft.com/office/powerpoint/2010/main" val="159956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Content Placeholder 3"/>
          <p:cNvSpPr>
            <a:spLocks noGrp="1"/>
          </p:cNvSpPr>
          <p:nvPr>
            <p:ph idx="1"/>
          </p:nvPr>
        </p:nvSpPr>
        <p:spPr>
          <a:xfrm>
            <a:off x="40622" y="1447302"/>
            <a:ext cx="9076874" cy="403901"/>
          </a:xfrm>
        </p:spPr>
        <p:txBody>
          <a:bodyPr/>
          <a:lstStyle/>
          <a:p>
            <a:pPr algn="ctr">
              <a:lnSpc>
                <a:spcPct val="90000"/>
              </a:lnSpc>
              <a:spcBef>
                <a:spcPct val="0"/>
              </a:spcBef>
              <a:buFontTx/>
              <a:buNone/>
            </a:pPr>
            <a:r>
              <a:rPr lang="en-GB" sz="1600" b="1" dirty="0">
                <a:latin typeface="Arial" charset="0"/>
                <a:ea typeface="MS PGothic" charset="0"/>
                <a:cs typeface="MS PGothic" charset="0"/>
              </a:rPr>
              <a:t>~1 in 5 patients, event-free for 1 year post-MI, will suffer CV death, MI, stroke within 3 y</a:t>
            </a:r>
            <a:endParaRPr lang="en-GB" sz="1600" b="1" dirty="0">
              <a:solidFill>
                <a:srgbClr val="FFFFFF"/>
              </a:solidFill>
              <a:latin typeface="Arial" charset="0"/>
              <a:ea typeface="MS PGothic" charset="0"/>
              <a:cs typeface="MS PGothic" charset="0"/>
            </a:endParaRPr>
          </a:p>
        </p:txBody>
      </p:sp>
      <p:graphicFrame>
        <p:nvGraphicFramePr>
          <p:cNvPr id="3" name="Chart 2"/>
          <p:cNvGraphicFramePr>
            <a:graphicFrameLocks/>
          </p:cNvGraphicFramePr>
          <p:nvPr>
            <p:extLst>
              <p:ext uri="{D42A27DB-BD31-4B8C-83A1-F6EECF244321}">
                <p14:modId xmlns:p14="http://schemas.microsoft.com/office/powerpoint/2010/main" val="2308040793"/>
              </p:ext>
            </p:extLst>
          </p:nvPr>
        </p:nvGraphicFramePr>
        <p:xfrm>
          <a:off x="423864" y="2024695"/>
          <a:ext cx="5502805" cy="426508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259316" y="105879"/>
            <a:ext cx="8636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7" rIns="91434" bIns="45717" anchor="ctr"/>
          <a:lstStyle/>
          <a:p>
            <a:pPr marL="0" marR="0" lvl="0" indent="0" algn="ctr" defTabSz="914333" rtl="0" eaLnBrk="0" fontAlgn="auto" latinLnBrk="0" hangingPunct="0">
              <a:lnSpc>
                <a:spcPct val="90000"/>
              </a:lnSpc>
              <a:spcBef>
                <a:spcPts val="0"/>
              </a:spcBef>
              <a:spcAft>
                <a:spcPts val="0"/>
              </a:spcAft>
              <a:buClrTx/>
              <a:buSzTx/>
              <a:buFontTx/>
              <a:buNone/>
              <a:tabLst/>
              <a:defRPr/>
            </a:pPr>
            <a:r>
              <a:rPr kumimoji="0" lang="en-GB" sz="3200" i="0" u="none" strike="noStrike" kern="0" cap="none" spc="0" normalizeH="0" baseline="0" noProof="0" dirty="0">
                <a:ln>
                  <a:noFill/>
                </a:ln>
                <a:solidFill>
                  <a:srgbClr val="000000"/>
                </a:solidFill>
                <a:effectLst/>
                <a:uLnTx/>
                <a:uFillTx/>
                <a:latin typeface="Arial"/>
                <a:ea typeface="MS PGothic" pitchFamily="34" charset="-128"/>
                <a:cs typeface="MS PGothic"/>
              </a:rPr>
              <a:t>CV death, MI or stroke </a:t>
            </a:r>
            <a:br>
              <a:rPr kumimoji="0" lang="en-GB" sz="3200" i="0" u="none" strike="noStrike" kern="0" cap="none" spc="0" normalizeH="0" baseline="0" noProof="0" dirty="0">
                <a:ln>
                  <a:noFill/>
                </a:ln>
                <a:solidFill>
                  <a:srgbClr val="000000"/>
                </a:solidFill>
                <a:effectLst/>
                <a:uLnTx/>
                <a:uFillTx/>
                <a:latin typeface="Arial"/>
                <a:ea typeface="MS PGothic" pitchFamily="34" charset="-128"/>
                <a:cs typeface="MS PGothic"/>
              </a:rPr>
            </a:br>
            <a:r>
              <a:rPr kumimoji="0" lang="en-GB" sz="3200" i="0" u="none" strike="noStrike" kern="0" cap="none" spc="0" normalizeH="0" baseline="0" noProof="0" dirty="0">
                <a:ln>
                  <a:noFill/>
                </a:ln>
                <a:solidFill>
                  <a:srgbClr val="000000"/>
                </a:solidFill>
                <a:effectLst/>
                <a:uLnTx/>
                <a:uFillTx/>
                <a:latin typeface="Arial"/>
                <a:ea typeface="MS PGothic" pitchFamily="34" charset="-128"/>
                <a:cs typeface="MS PGothic"/>
              </a:rPr>
              <a:t>in the 1 year post-MI event free population</a:t>
            </a:r>
          </a:p>
        </p:txBody>
      </p:sp>
      <p:sp>
        <p:nvSpPr>
          <p:cNvPr id="254981" name="TextBox 7"/>
          <p:cNvSpPr txBox="1">
            <a:spLocks noChangeArrowheads="1"/>
          </p:cNvSpPr>
          <p:nvPr/>
        </p:nvSpPr>
        <p:spPr bwMode="auto">
          <a:xfrm>
            <a:off x="6131984" y="2170771"/>
            <a:ext cx="2857500" cy="267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7" rIns="91434" bIns="45717">
            <a:spAutoFit/>
          </a:bodyPr>
          <a:lstStyle>
            <a:lvl1pPr defTabSz="457200" eaLnBrk="0" hangingPunct="0">
              <a:defRPr kumimoji="1" sz="2800">
                <a:solidFill>
                  <a:schemeClr val="tx1"/>
                </a:solidFill>
                <a:latin typeface="Times New Roman" charset="0"/>
                <a:ea typeface="ＭＳ Ｐゴシック" charset="0"/>
                <a:cs typeface="ＭＳ Ｐゴシック" charset="0"/>
              </a:defRPr>
            </a:lvl1pPr>
            <a:lvl2pPr marL="742950" indent="-285750" defTabSz="457200" eaLnBrk="0" hangingPunct="0">
              <a:defRPr kumimoji="1" sz="2800">
                <a:solidFill>
                  <a:schemeClr val="tx1"/>
                </a:solidFill>
                <a:latin typeface="Times New Roman" charset="0"/>
                <a:ea typeface="ＭＳ Ｐゴシック" charset="0"/>
              </a:defRPr>
            </a:lvl2pPr>
            <a:lvl3pPr marL="1143000" indent="-228600" defTabSz="457200" eaLnBrk="0" hangingPunct="0">
              <a:defRPr kumimoji="1" sz="2800">
                <a:solidFill>
                  <a:schemeClr val="tx1"/>
                </a:solidFill>
                <a:latin typeface="Times New Roman" charset="0"/>
                <a:ea typeface="ＭＳ Ｐゴシック" charset="0"/>
              </a:defRPr>
            </a:lvl3pPr>
            <a:lvl4pPr marL="1600200" indent="-228600" defTabSz="457200" eaLnBrk="0" hangingPunct="0">
              <a:defRPr kumimoji="1" sz="2800">
                <a:solidFill>
                  <a:schemeClr val="tx1"/>
                </a:solidFill>
                <a:latin typeface="Times New Roman" charset="0"/>
                <a:ea typeface="ＭＳ Ｐゴシック" charset="0"/>
              </a:defRPr>
            </a:lvl4pPr>
            <a:lvl5pPr marL="2057400" indent="-228600" defTabSz="457200" eaLnBrk="0" hangingPunct="0">
              <a:defRPr kumimoji="1"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8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charset="0"/>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0"/>
              </a:rPr>
              <a:t>Of the 20% of patients who experienced an event in the</a:t>
            </a:r>
            <a:br>
              <a:rPr kumimoji="0" lang="en-GB" sz="1400" b="0" i="0" u="none" strike="noStrike" kern="1200" cap="none" spc="0" normalizeH="0" baseline="0" noProof="0" dirty="0">
                <a:ln>
                  <a:noFill/>
                </a:ln>
                <a:solidFill>
                  <a:prstClr val="black"/>
                </a:solidFill>
                <a:effectLst/>
                <a:uLnTx/>
                <a:uFillTx/>
                <a:latin typeface="Arial" charset="0"/>
                <a:ea typeface="ＭＳ Ｐゴシック" charset="0"/>
              </a:rPr>
            </a:br>
            <a:r>
              <a:rPr kumimoji="0" lang="en-GB" sz="1400" b="0" i="0" u="none" strike="noStrike" kern="1200" cap="none" spc="0" normalizeH="0" baseline="0" noProof="0" dirty="0">
                <a:ln>
                  <a:noFill/>
                </a:ln>
                <a:solidFill>
                  <a:prstClr val="black"/>
                </a:solidFill>
                <a:effectLst/>
                <a:uLnTx/>
                <a:uFillTx/>
                <a:latin typeface="Arial" charset="0"/>
                <a:ea typeface="ＭＳ Ｐゴシック" charset="0"/>
              </a:rPr>
              <a:t>3 year follow up, 40.8% experienced an MI, 18.6%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0"/>
              </a:rPr>
              <a:t>experienced stroke, and 40.6% died due to cardiovascular causes as their first event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charset="0"/>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charset="0"/>
                <a:ea typeface="ＭＳ Ｐゴシック" charset="0"/>
              </a:rPr>
              <a:t>The mean duration of follow-up was 2.5 years and the maximum follow-up was 5.5 years</a:t>
            </a:r>
          </a:p>
        </p:txBody>
      </p:sp>
      <p:sp>
        <p:nvSpPr>
          <p:cNvPr id="2" name="Rektangel 1">
            <a:extLst>
              <a:ext uri="{FF2B5EF4-FFF2-40B4-BE49-F238E27FC236}">
                <a16:creationId xmlns:a16="http://schemas.microsoft.com/office/drawing/2014/main" id="{3780BF98-31B1-5F48-9A74-38EF5BD5E8FB}"/>
              </a:ext>
            </a:extLst>
          </p:cNvPr>
          <p:cNvSpPr/>
          <p:nvPr/>
        </p:nvSpPr>
        <p:spPr>
          <a:xfrm>
            <a:off x="60500" y="6453333"/>
            <a:ext cx="2576922" cy="276999"/>
          </a:xfrm>
          <a:prstGeom prst="rect">
            <a:avLst/>
          </a:prstGeom>
        </p:spPr>
        <p:txBody>
          <a:bodyPr wrap="none">
            <a:spAutoFit/>
          </a:bodyPr>
          <a:lstStyle/>
          <a:p>
            <a:pPr marL="0" marR="0" lvl="0" indent="0"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charset="0"/>
                <a:ea typeface="MS PGothic" charset="0"/>
                <a:cs typeface="MS PGothic" charset="0"/>
              </a:rPr>
              <a:t>Jernberg</a:t>
            </a:r>
            <a:r>
              <a:rPr kumimoji="0" lang="en-US" sz="1200" b="0" i="0" u="none" strike="noStrike" kern="1200" cap="none" spc="0" normalizeH="0" baseline="0" noProof="0" dirty="0">
                <a:ln>
                  <a:noFill/>
                </a:ln>
                <a:solidFill>
                  <a:srgbClr val="000000"/>
                </a:solidFill>
                <a:effectLst/>
                <a:uLnTx/>
                <a:uFillTx/>
                <a:latin typeface="Arial" charset="0"/>
                <a:ea typeface="MS PGothic" charset="0"/>
                <a:cs typeface="MS PGothic" charset="0"/>
              </a:rPr>
              <a:t>, T. et al. </a:t>
            </a:r>
            <a:r>
              <a:rPr kumimoji="0" lang="en-US" sz="1200" b="0" i="0" u="none" strike="noStrike" kern="1200" cap="none" spc="0" normalizeH="0" baseline="0" noProof="0" dirty="0" err="1">
                <a:ln>
                  <a:noFill/>
                </a:ln>
                <a:solidFill>
                  <a:srgbClr val="000000"/>
                </a:solidFill>
                <a:effectLst/>
                <a:uLnTx/>
                <a:uFillTx/>
                <a:latin typeface="Arial" charset="0"/>
                <a:ea typeface="MS PGothic" charset="0"/>
                <a:cs typeface="MS PGothic" charset="0"/>
              </a:rPr>
              <a:t>Eur</a:t>
            </a:r>
            <a:r>
              <a:rPr kumimoji="0" lang="en-US" sz="1200" b="0" i="0" u="none" strike="noStrike" kern="1200" cap="none" spc="0" normalizeH="0" baseline="0" noProof="0" dirty="0">
                <a:ln>
                  <a:noFill/>
                </a:ln>
                <a:solidFill>
                  <a:srgbClr val="000000"/>
                </a:solidFill>
                <a:effectLst/>
                <a:uLnTx/>
                <a:uFillTx/>
                <a:latin typeface="Arial" charset="0"/>
                <a:ea typeface="MS PGothic" charset="0"/>
                <a:cs typeface="MS PGothic" charset="0"/>
              </a:rPr>
              <a:t> Heart J 2015</a:t>
            </a:r>
          </a:p>
        </p:txBody>
      </p:sp>
      <p:sp>
        <p:nvSpPr>
          <p:cNvPr id="8" name="Rectangle 7"/>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12175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558" t="16793" b="17154"/>
          <a:stretch/>
        </p:blipFill>
        <p:spPr>
          <a:xfrm>
            <a:off x="2527296" y="1590260"/>
            <a:ext cx="4520471" cy="3675269"/>
          </a:xfrm>
          <a:prstGeom prst="rect">
            <a:avLst/>
          </a:prstGeom>
        </p:spPr>
      </p:pic>
      <p:sp>
        <p:nvSpPr>
          <p:cNvPr id="6" name="Rectangle 5">
            <a:extLst>
              <a:ext uri="{FF2B5EF4-FFF2-40B4-BE49-F238E27FC236}">
                <a16:creationId xmlns:a16="http://schemas.microsoft.com/office/drawing/2014/main" id="{E96AF563-5CB3-524A-9562-08EA697B6FEE}"/>
              </a:ext>
            </a:extLst>
          </p:cNvPr>
          <p:cNvSpPr/>
          <p:nvPr/>
        </p:nvSpPr>
        <p:spPr>
          <a:xfrm>
            <a:off x="711976" y="1421117"/>
            <a:ext cx="8432024" cy="48000"/>
          </a:xfrm>
          <a:prstGeom prst="rect">
            <a:avLst/>
          </a:prstGeom>
          <a:gradFill flip="none" rotWithShape="1">
            <a:gsLst>
              <a:gs pos="9000">
                <a:srgbClr val="DB0C2F"/>
              </a:gs>
              <a:gs pos="9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9CE605-E61A-8C4A-B8A4-DC4A07459ABB}"/>
              </a:ext>
            </a:extLst>
          </p:cNvPr>
          <p:cNvSpPr txBox="1"/>
          <p:nvPr/>
        </p:nvSpPr>
        <p:spPr>
          <a:xfrm rot="16200000">
            <a:off x="857454" y="3156960"/>
            <a:ext cx="2260254" cy="338554"/>
          </a:xfrm>
          <a:prstGeom prst="rect">
            <a:avLst/>
          </a:prstGeom>
          <a:noFill/>
        </p:spPr>
        <p:txBody>
          <a:bodyPr wrap="none" rtlCol="0">
            <a:spAutoFit/>
          </a:bodyPr>
          <a:lstStyle/>
          <a:p>
            <a:pPr algn="ctr"/>
            <a:r>
              <a:rPr lang="en-US" sz="1600" dirty="0" err="1">
                <a:latin typeface="Arial" panose="020B0604020202020204" pitchFamily="34" charset="0"/>
                <a:cs typeface="Arial" panose="020B0604020202020204" pitchFamily="34" charset="0"/>
              </a:rPr>
              <a:t>Culmulative</a:t>
            </a:r>
            <a:r>
              <a:rPr lang="en-US" sz="1600" dirty="0">
                <a:latin typeface="Arial" panose="020B0604020202020204" pitchFamily="34" charset="0"/>
                <a:cs typeface="Arial" panose="020B0604020202020204" pitchFamily="34" charset="0"/>
              </a:rPr>
              <a:t> Proportion</a:t>
            </a:r>
          </a:p>
        </p:txBody>
      </p:sp>
      <p:sp>
        <p:nvSpPr>
          <p:cNvPr id="8" name="TextBox 7">
            <a:extLst>
              <a:ext uri="{FF2B5EF4-FFF2-40B4-BE49-F238E27FC236}">
                <a16:creationId xmlns:a16="http://schemas.microsoft.com/office/drawing/2014/main" id="{C4A11846-44B7-5049-8929-A9236E2576AE}"/>
              </a:ext>
            </a:extLst>
          </p:cNvPr>
          <p:cNvSpPr txBox="1"/>
          <p:nvPr/>
        </p:nvSpPr>
        <p:spPr>
          <a:xfrm>
            <a:off x="2105635" y="4750245"/>
            <a:ext cx="53409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0.00</a:t>
            </a:r>
          </a:p>
        </p:txBody>
      </p:sp>
      <p:sp>
        <p:nvSpPr>
          <p:cNvPr id="9" name="TextBox 8">
            <a:extLst>
              <a:ext uri="{FF2B5EF4-FFF2-40B4-BE49-F238E27FC236}">
                <a16:creationId xmlns:a16="http://schemas.microsoft.com/office/drawing/2014/main" id="{7F790ECA-13DB-BC40-B0FE-776082F8DF86}"/>
              </a:ext>
            </a:extLst>
          </p:cNvPr>
          <p:cNvSpPr txBox="1"/>
          <p:nvPr/>
        </p:nvSpPr>
        <p:spPr>
          <a:xfrm>
            <a:off x="2105636" y="3955114"/>
            <a:ext cx="53409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0.02</a:t>
            </a:r>
          </a:p>
        </p:txBody>
      </p:sp>
      <p:sp>
        <p:nvSpPr>
          <p:cNvPr id="10" name="TextBox 9">
            <a:extLst>
              <a:ext uri="{FF2B5EF4-FFF2-40B4-BE49-F238E27FC236}">
                <a16:creationId xmlns:a16="http://schemas.microsoft.com/office/drawing/2014/main" id="{05EC0833-483E-8348-91EB-74A1A135410D}"/>
              </a:ext>
            </a:extLst>
          </p:cNvPr>
          <p:cNvSpPr txBox="1"/>
          <p:nvPr/>
        </p:nvSpPr>
        <p:spPr>
          <a:xfrm>
            <a:off x="2105637" y="3133480"/>
            <a:ext cx="53409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0.04</a:t>
            </a:r>
          </a:p>
        </p:txBody>
      </p:sp>
      <p:sp>
        <p:nvSpPr>
          <p:cNvPr id="12" name="TextBox 11">
            <a:extLst>
              <a:ext uri="{FF2B5EF4-FFF2-40B4-BE49-F238E27FC236}">
                <a16:creationId xmlns:a16="http://schemas.microsoft.com/office/drawing/2014/main" id="{09066FDE-8823-4B40-8A54-1EFDF7BFECE4}"/>
              </a:ext>
            </a:extLst>
          </p:cNvPr>
          <p:cNvSpPr txBox="1"/>
          <p:nvPr/>
        </p:nvSpPr>
        <p:spPr>
          <a:xfrm>
            <a:off x="2105638" y="2294176"/>
            <a:ext cx="53409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0.06</a:t>
            </a:r>
          </a:p>
        </p:txBody>
      </p:sp>
      <p:sp>
        <p:nvSpPr>
          <p:cNvPr id="13" name="TextBox 12">
            <a:extLst>
              <a:ext uri="{FF2B5EF4-FFF2-40B4-BE49-F238E27FC236}">
                <a16:creationId xmlns:a16="http://schemas.microsoft.com/office/drawing/2014/main" id="{0302B68D-2C67-EF46-B77F-A9BE0486AAE1}"/>
              </a:ext>
            </a:extLst>
          </p:cNvPr>
          <p:cNvSpPr txBox="1"/>
          <p:nvPr/>
        </p:nvSpPr>
        <p:spPr>
          <a:xfrm>
            <a:off x="2105639" y="1516714"/>
            <a:ext cx="53409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0.08</a:t>
            </a:r>
          </a:p>
        </p:txBody>
      </p:sp>
      <p:sp>
        <p:nvSpPr>
          <p:cNvPr id="14" name="TextBox 13">
            <a:extLst>
              <a:ext uri="{FF2B5EF4-FFF2-40B4-BE49-F238E27FC236}">
                <a16:creationId xmlns:a16="http://schemas.microsoft.com/office/drawing/2014/main" id="{627CAFFD-5BAE-7049-8391-CEA13877D2CD}"/>
              </a:ext>
            </a:extLst>
          </p:cNvPr>
          <p:cNvSpPr txBox="1"/>
          <p:nvPr/>
        </p:nvSpPr>
        <p:spPr>
          <a:xfrm>
            <a:off x="2680956" y="5206510"/>
            <a:ext cx="284515"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DBAC9717-93A5-274A-BAD6-71DE79912542}"/>
              </a:ext>
            </a:extLst>
          </p:cNvPr>
          <p:cNvSpPr txBox="1"/>
          <p:nvPr/>
        </p:nvSpPr>
        <p:spPr>
          <a:xfrm>
            <a:off x="3170828" y="5206510"/>
            <a:ext cx="484215"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500</a:t>
            </a:r>
          </a:p>
        </p:txBody>
      </p:sp>
      <p:sp>
        <p:nvSpPr>
          <p:cNvPr id="16" name="TextBox 15">
            <a:extLst>
              <a:ext uri="{FF2B5EF4-FFF2-40B4-BE49-F238E27FC236}">
                <a16:creationId xmlns:a16="http://schemas.microsoft.com/office/drawing/2014/main" id="{D59D699C-433A-8040-ADA1-C69E4B784273}"/>
              </a:ext>
            </a:extLst>
          </p:cNvPr>
          <p:cNvSpPr txBox="1"/>
          <p:nvPr/>
        </p:nvSpPr>
        <p:spPr>
          <a:xfrm>
            <a:off x="3704001" y="5206510"/>
            <a:ext cx="584064"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1000</a:t>
            </a:r>
          </a:p>
        </p:txBody>
      </p:sp>
      <p:sp>
        <p:nvSpPr>
          <p:cNvPr id="17" name="TextBox 16">
            <a:extLst>
              <a:ext uri="{FF2B5EF4-FFF2-40B4-BE49-F238E27FC236}">
                <a16:creationId xmlns:a16="http://schemas.microsoft.com/office/drawing/2014/main" id="{5CCC79C4-F111-C545-8740-A27E1871ABE2}"/>
              </a:ext>
            </a:extLst>
          </p:cNvPr>
          <p:cNvSpPr txBox="1"/>
          <p:nvPr/>
        </p:nvSpPr>
        <p:spPr>
          <a:xfrm>
            <a:off x="4287096" y="5206510"/>
            <a:ext cx="584064"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1500</a:t>
            </a:r>
          </a:p>
        </p:txBody>
      </p:sp>
      <p:sp>
        <p:nvSpPr>
          <p:cNvPr id="18" name="TextBox 17">
            <a:extLst>
              <a:ext uri="{FF2B5EF4-FFF2-40B4-BE49-F238E27FC236}">
                <a16:creationId xmlns:a16="http://schemas.microsoft.com/office/drawing/2014/main" id="{70315BB4-A289-1F4E-9D6C-00DB8C6640AC}"/>
              </a:ext>
            </a:extLst>
          </p:cNvPr>
          <p:cNvSpPr txBox="1"/>
          <p:nvPr/>
        </p:nvSpPr>
        <p:spPr>
          <a:xfrm>
            <a:off x="4870191" y="5206510"/>
            <a:ext cx="584064"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2000</a:t>
            </a:r>
          </a:p>
        </p:txBody>
      </p:sp>
      <p:sp>
        <p:nvSpPr>
          <p:cNvPr id="19" name="TextBox 18">
            <a:extLst>
              <a:ext uri="{FF2B5EF4-FFF2-40B4-BE49-F238E27FC236}">
                <a16:creationId xmlns:a16="http://schemas.microsoft.com/office/drawing/2014/main" id="{9B481F9A-F2FC-854B-B5AB-FAE45762600F}"/>
              </a:ext>
            </a:extLst>
          </p:cNvPr>
          <p:cNvSpPr txBox="1"/>
          <p:nvPr/>
        </p:nvSpPr>
        <p:spPr>
          <a:xfrm>
            <a:off x="5459913" y="5206510"/>
            <a:ext cx="584064"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2500</a:t>
            </a:r>
          </a:p>
        </p:txBody>
      </p:sp>
      <p:sp>
        <p:nvSpPr>
          <p:cNvPr id="20" name="TextBox 19">
            <a:extLst>
              <a:ext uri="{FF2B5EF4-FFF2-40B4-BE49-F238E27FC236}">
                <a16:creationId xmlns:a16="http://schemas.microsoft.com/office/drawing/2014/main" id="{49A57F8C-D52C-464D-99BB-F41C3871C3F4}"/>
              </a:ext>
            </a:extLst>
          </p:cNvPr>
          <p:cNvSpPr txBox="1"/>
          <p:nvPr/>
        </p:nvSpPr>
        <p:spPr>
          <a:xfrm>
            <a:off x="6049634" y="5206510"/>
            <a:ext cx="584064"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3000</a:t>
            </a:r>
          </a:p>
        </p:txBody>
      </p:sp>
      <p:sp>
        <p:nvSpPr>
          <p:cNvPr id="21" name="TextBox 20">
            <a:extLst>
              <a:ext uri="{FF2B5EF4-FFF2-40B4-BE49-F238E27FC236}">
                <a16:creationId xmlns:a16="http://schemas.microsoft.com/office/drawing/2014/main" id="{E098E9FE-4BFB-4346-9C06-B55A3B99194C}"/>
              </a:ext>
            </a:extLst>
          </p:cNvPr>
          <p:cNvSpPr txBox="1"/>
          <p:nvPr/>
        </p:nvSpPr>
        <p:spPr>
          <a:xfrm>
            <a:off x="4260132" y="5508552"/>
            <a:ext cx="652142" cy="338554"/>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Days</a:t>
            </a:r>
          </a:p>
        </p:txBody>
      </p:sp>
      <p:sp>
        <p:nvSpPr>
          <p:cNvPr id="22" name="TextBox 21">
            <a:extLst>
              <a:ext uri="{FF2B5EF4-FFF2-40B4-BE49-F238E27FC236}">
                <a16:creationId xmlns:a16="http://schemas.microsoft.com/office/drawing/2014/main" id="{C3DAA4CC-73CE-214B-8516-B26BCB54D371}"/>
              </a:ext>
            </a:extLst>
          </p:cNvPr>
          <p:cNvSpPr txBox="1"/>
          <p:nvPr/>
        </p:nvSpPr>
        <p:spPr>
          <a:xfrm>
            <a:off x="6516217" y="2412508"/>
            <a:ext cx="1117088" cy="393954"/>
          </a:xfrm>
          <a:prstGeom prst="rect">
            <a:avLst/>
          </a:prstGeom>
          <a:solidFill>
            <a:schemeClr val="bg1"/>
          </a:solidFill>
        </p:spPr>
        <p:txBody>
          <a:bodyPr wrap="none" rtlCol="0">
            <a:spAutoFit/>
          </a:bodyPr>
          <a:lstStyle/>
          <a:p>
            <a:pPr>
              <a:lnSpc>
                <a:spcPct val="80000"/>
              </a:lnSpc>
            </a:pP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indeterminate</a:t>
            </a:r>
          </a:p>
        </p:txBody>
      </p:sp>
      <p:sp>
        <p:nvSpPr>
          <p:cNvPr id="5" name="textruta 4"/>
          <p:cNvSpPr txBox="1"/>
          <p:nvPr/>
        </p:nvSpPr>
        <p:spPr>
          <a:xfrm>
            <a:off x="119529" y="6364792"/>
            <a:ext cx="3607528" cy="276999"/>
          </a:xfrm>
          <a:prstGeom prst="rect">
            <a:avLst/>
          </a:prstGeom>
          <a:noFill/>
        </p:spPr>
        <p:txBody>
          <a:bodyPr wrap="none" rtlCol="0">
            <a:spAutoFit/>
          </a:bodyPr>
          <a:lstStyle/>
          <a:p>
            <a:pPr marL="0" marR="0" lvl="0" indent="0" defTabSz="91433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a:ea typeface="+mn-ea"/>
                <a:cs typeface="+mn-cs"/>
              </a:rPr>
              <a:t>Varenhorst</a:t>
            </a:r>
            <a:r>
              <a:rPr kumimoji="0" lang="en-GB" sz="1200" b="0" i="0" u="none" strike="noStrike" kern="1200" cap="none" spc="0" normalizeH="0" baseline="0" noProof="0" dirty="0">
                <a:ln>
                  <a:noFill/>
                </a:ln>
                <a:solidFill>
                  <a:prstClr val="black"/>
                </a:solidFill>
                <a:effectLst/>
                <a:uLnTx/>
                <a:uFillTx/>
                <a:latin typeface="Arial"/>
                <a:ea typeface="+mn-ea"/>
                <a:cs typeface="+mn-cs"/>
              </a:rPr>
              <a:t> et al J Am Heart Assoc. 2018 Jan; 7(1)</a:t>
            </a:r>
          </a:p>
        </p:txBody>
      </p:sp>
      <p:sp>
        <p:nvSpPr>
          <p:cNvPr id="11" name="Title 10"/>
          <p:cNvSpPr>
            <a:spLocks noGrp="1"/>
          </p:cNvSpPr>
          <p:nvPr>
            <p:ph type="title"/>
          </p:nvPr>
        </p:nvSpPr>
        <p:spPr>
          <a:xfrm>
            <a:off x="0" y="200479"/>
            <a:ext cx="9144000" cy="1143000"/>
          </a:xfrm>
        </p:spPr>
        <p:txBody>
          <a:bodyPr>
            <a:noAutofit/>
          </a:bodyPr>
          <a:lstStyle/>
          <a:p>
            <a:pPr algn="ctr">
              <a:lnSpc>
                <a:spcPct val="90000"/>
              </a:lnSpc>
            </a:pPr>
            <a:r>
              <a:rPr lang="en-IN" sz="3200" b="0" dirty="0">
                <a:solidFill>
                  <a:srgbClr val="000000"/>
                </a:solidFill>
                <a:latin typeface="Arial" panose="020B0604020202020204" pitchFamily="34" charset="0"/>
                <a:cs typeface="Arial" panose="020B0604020202020204" pitchFamily="34" charset="0"/>
              </a:rPr>
              <a:t>Risk of Future Coronary Events Determined By Entire Coronary Vascular Bed</a:t>
            </a:r>
          </a:p>
        </p:txBody>
      </p:sp>
      <p:sp>
        <p:nvSpPr>
          <p:cNvPr id="27" name="TextBox 26">
            <a:extLst>
              <a:ext uri="{FF2B5EF4-FFF2-40B4-BE49-F238E27FC236}">
                <a16:creationId xmlns:a16="http://schemas.microsoft.com/office/drawing/2014/main" id="{6194034D-ED20-FE40-900E-E3611E742916}"/>
              </a:ext>
            </a:extLst>
          </p:cNvPr>
          <p:cNvSpPr txBox="1"/>
          <p:nvPr/>
        </p:nvSpPr>
        <p:spPr>
          <a:xfrm>
            <a:off x="6516216" y="3813044"/>
            <a:ext cx="1117013" cy="541687"/>
          </a:xfrm>
          <a:prstGeom prst="rect">
            <a:avLst/>
          </a:prstGeom>
          <a:solidFill>
            <a:schemeClr val="bg1"/>
          </a:solidFill>
        </p:spPr>
        <p:txBody>
          <a:bodyPr wrap="none" rtlCol="0">
            <a:spAutoFit/>
          </a:bodyPr>
          <a:lstStyle/>
          <a:p>
            <a:pPr>
              <a:lnSpc>
                <a:spcPct val="80000"/>
              </a:lnSpc>
            </a:pP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culprit treated</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D1E4EA8-D534-DB40-A3A8-88DE7DEFAB54}"/>
              </a:ext>
            </a:extLst>
          </p:cNvPr>
          <p:cNvSpPr txBox="1"/>
          <p:nvPr/>
        </p:nvSpPr>
        <p:spPr>
          <a:xfrm>
            <a:off x="6516216" y="3006856"/>
            <a:ext cx="1425014" cy="393954"/>
          </a:xfrm>
          <a:prstGeom prst="rect">
            <a:avLst/>
          </a:prstGeom>
          <a:solidFill>
            <a:schemeClr val="bg1"/>
          </a:solidFill>
        </p:spPr>
        <p:txBody>
          <a:bodyPr wrap="none" rtlCol="0">
            <a:spAutoFit/>
          </a:bodyPr>
          <a:lstStyle/>
          <a:p>
            <a:pPr>
              <a:lnSpc>
                <a:spcPct val="80000"/>
              </a:lnSpc>
            </a:pPr>
            <a:r>
              <a:rPr lang="en-US" sz="1200" dirty="0">
                <a:latin typeface="Arial" panose="020B0604020202020204" pitchFamily="34" charset="0"/>
                <a:cs typeface="Arial" panose="020B0604020202020204" pitchFamily="34" charset="0"/>
              </a:rPr>
              <a:t>non-culprit treated</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FC2751A-8C35-2C4A-87C6-729C1E6D30CC}"/>
              </a:ext>
            </a:extLst>
          </p:cNvPr>
          <p:cNvSpPr/>
          <p:nvPr/>
        </p:nvSpPr>
        <p:spPr>
          <a:xfrm>
            <a:off x="3664744" y="1640418"/>
            <a:ext cx="1814512" cy="5884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8655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lstStyle/>
          <a:p>
            <a:r>
              <a:rPr lang="en-US" b="0" dirty="0"/>
              <a:t>Dual Pathway Approach To Reduce CV Events</a:t>
            </a:r>
          </a:p>
        </p:txBody>
      </p:sp>
      <p:pic>
        <p:nvPicPr>
          <p:cNvPr id="4" name="Picture 3">
            <a:extLst>
              <a:ext uri="{FF2B5EF4-FFF2-40B4-BE49-F238E27FC236}">
                <a16:creationId xmlns:a16="http://schemas.microsoft.com/office/drawing/2014/main" id="{5DCF8442-D748-4816-ACF5-6E313CD805F2}"/>
              </a:ext>
            </a:extLst>
          </p:cNvPr>
          <p:cNvPicPr>
            <a:picLocks noChangeAspect="1"/>
          </p:cNvPicPr>
          <p:nvPr/>
        </p:nvPicPr>
        <p:blipFill>
          <a:blip r:embed="rId2"/>
          <a:stretch>
            <a:fillRect/>
          </a:stretch>
        </p:blipFill>
        <p:spPr>
          <a:xfrm>
            <a:off x="1037808" y="1603154"/>
            <a:ext cx="7485930" cy="5236637"/>
          </a:xfrm>
          <a:prstGeom prst="rect">
            <a:avLst/>
          </a:prstGeom>
        </p:spPr>
      </p:pic>
      <p:sp>
        <p:nvSpPr>
          <p:cNvPr id="5" name="Rectangle 4"/>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20683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447" y="1256418"/>
            <a:ext cx="5020067" cy="4497647"/>
          </a:xfrm>
        </p:spPr>
        <p:txBody>
          <a:bodyPr/>
          <a:lstStyle/>
          <a:p>
            <a:r>
              <a:rPr lang="en-US" sz="4000" b="0" dirty="0"/>
              <a:t>Addition of </a:t>
            </a:r>
            <a:r>
              <a:rPr lang="en-US" sz="4000" b="0" dirty="0" err="1"/>
              <a:t>Rivaroxaban</a:t>
            </a:r>
            <a:r>
              <a:rPr lang="en-US" sz="4000" b="0" dirty="0"/>
              <a:t> 2.5 BID to DAPT early after ACS reduced MACE including death from CV causes, but increased major bleeding and ICH</a:t>
            </a:r>
          </a:p>
        </p:txBody>
      </p:sp>
      <p:pic>
        <p:nvPicPr>
          <p:cNvPr id="6" name="Picture 5"/>
          <p:cNvPicPr>
            <a:picLocks noChangeAspect="1"/>
          </p:cNvPicPr>
          <p:nvPr/>
        </p:nvPicPr>
        <p:blipFill>
          <a:blip r:embed="rId3"/>
          <a:stretch>
            <a:fillRect/>
          </a:stretch>
        </p:blipFill>
        <p:spPr>
          <a:xfrm>
            <a:off x="355041" y="370139"/>
            <a:ext cx="3372884" cy="6232932"/>
          </a:xfrm>
          <a:prstGeom prst="rect">
            <a:avLst/>
          </a:prstGeom>
        </p:spPr>
      </p:pic>
      <p:sp>
        <p:nvSpPr>
          <p:cNvPr id="7" name="TextBox 6"/>
          <p:cNvSpPr txBox="1"/>
          <p:nvPr/>
        </p:nvSpPr>
        <p:spPr>
          <a:xfrm>
            <a:off x="4847670" y="291345"/>
            <a:ext cx="3495785" cy="707886"/>
          </a:xfrm>
          <a:prstGeom prst="rect">
            <a:avLst/>
          </a:prstGeom>
          <a:noFill/>
        </p:spPr>
        <p:txBody>
          <a:bodyPr wrap="square" rtlCol="0">
            <a:spAutoFit/>
          </a:bodyPr>
          <a:lstStyle/>
          <a:p>
            <a:r>
              <a:rPr lang="en-US" sz="4000" u="sng" dirty="0"/>
              <a:t>ATLAS TIMI 51</a:t>
            </a:r>
          </a:p>
        </p:txBody>
      </p:sp>
      <p:sp>
        <p:nvSpPr>
          <p:cNvPr id="8" name="TextBox 7"/>
          <p:cNvSpPr txBox="1"/>
          <p:nvPr/>
        </p:nvSpPr>
        <p:spPr>
          <a:xfrm>
            <a:off x="5407540" y="6172881"/>
            <a:ext cx="2731081" cy="369332"/>
          </a:xfrm>
          <a:prstGeom prst="rect">
            <a:avLst/>
          </a:prstGeom>
          <a:noFill/>
        </p:spPr>
        <p:txBody>
          <a:bodyPr wrap="square" rtlCol="0">
            <a:spAutoFit/>
          </a:bodyPr>
          <a:lstStyle/>
          <a:p>
            <a:r>
              <a:rPr lang="en-US" dirty="0"/>
              <a:t>Mega et al. NEJM 2012</a:t>
            </a:r>
          </a:p>
        </p:txBody>
      </p:sp>
      <p:sp>
        <p:nvSpPr>
          <p:cNvPr id="9" name="Rectangle 8"/>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70565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270" y="303517"/>
            <a:ext cx="6172289" cy="1143000"/>
          </a:xfrm>
        </p:spPr>
        <p:txBody>
          <a:bodyPr/>
          <a:lstStyle/>
          <a:p>
            <a:r>
              <a:rPr lang="en-US" b="0" dirty="0">
                <a:solidFill>
                  <a:srgbClr val="000000"/>
                </a:solidFill>
                <a:effectLst/>
                <a:latin typeface="Arial" panose="020B0604020202020204" pitchFamily="34" charset="0"/>
                <a:cs typeface="Arial" panose="020B0604020202020204" pitchFamily="34" charset="0"/>
              </a:rPr>
              <a:t>COMPASS Trial design</a:t>
            </a:r>
          </a:p>
        </p:txBody>
      </p:sp>
      <p:pic>
        <p:nvPicPr>
          <p:cNvPr id="4" name="Picture 3"/>
          <p:cNvPicPr>
            <a:picLocks noChangeAspect="1"/>
          </p:cNvPicPr>
          <p:nvPr/>
        </p:nvPicPr>
        <p:blipFill rotWithShape="1">
          <a:blip r:embed="rId2"/>
          <a:srcRect l="20429" t="30222" r="13500" b="22921"/>
          <a:stretch/>
        </p:blipFill>
        <p:spPr>
          <a:xfrm>
            <a:off x="999480" y="2013270"/>
            <a:ext cx="7145040" cy="3800388"/>
          </a:xfrm>
          <a:prstGeom prst="rect">
            <a:avLst/>
          </a:prstGeom>
        </p:spPr>
      </p:pic>
      <p:sp>
        <p:nvSpPr>
          <p:cNvPr id="5" name="Text Box 55"/>
          <p:cNvSpPr txBox="1">
            <a:spLocks noChangeArrowheads="1"/>
          </p:cNvSpPr>
          <p:nvPr/>
        </p:nvSpPr>
        <p:spPr bwMode="auto">
          <a:xfrm>
            <a:off x="209176" y="6466597"/>
            <a:ext cx="5274756" cy="236507"/>
          </a:xfrm>
          <a:prstGeom prst="rect">
            <a:avLst/>
          </a:prstGeom>
          <a:noFill/>
          <a:ln w="9525">
            <a:noFill/>
            <a:miter lim="800000"/>
            <a:headEnd/>
            <a:tailEnd/>
          </a:ln>
          <a:effectLst/>
        </p:spPr>
        <p:txBody>
          <a:bodyPr wrap="square" lIns="51338" tIns="25670" rIns="51338" bIns="25670">
            <a:spAutoFit/>
          </a:bodyPr>
          <a:lstStyle/>
          <a:p>
            <a:pPr defTabSz="257175" eaLnBrk="0" fontAlgn="base" hangingPunct="0">
              <a:spcBef>
                <a:spcPct val="0"/>
              </a:spcBef>
              <a:spcAft>
                <a:spcPct val="0"/>
              </a:spcAft>
              <a:defRPr/>
            </a:pPr>
            <a:r>
              <a:rPr lang="nb-NO" sz="1200" dirty="0">
                <a:latin typeface="Arial" pitchFamily="34" charset="0"/>
                <a:ea typeface="ヒラギノ角ゴ Pro W3" charset="-128"/>
                <a:cs typeface="Arial" pitchFamily="34" charset="0"/>
              </a:rPr>
              <a:t>Adapted from: </a:t>
            </a:r>
            <a:r>
              <a:rPr lang="en-US" sz="1200" dirty="0" err="1">
                <a:latin typeface="Arial" pitchFamily="34" charset="0"/>
                <a:ea typeface="ヒラギノ角ゴ Pro W3" pitchFamily="-84" charset="-128"/>
                <a:cs typeface="Arial" pitchFamily="34" charset="0"/>
              </a:rPr>
              <a:t>Eikelboom</a:t>
            </a:r>
            <a:r>
              <a:rPr lang="en-US" sz="1200" dirty="0">
                <a:latin typeface="Arial" pitchFamily="34" charset="0"/>
                <a:ea typeface="ヒラギノ角ゴ Pro W3" pitchFamily="-84" charset="-128"/>
                <a:cs typeface="Arial" pitchFamily="34" charset="0"/>
              </a:rPr>
              <a:t> JW</a:t>
            </a:r>
            <a:r>
              <a:rPr lang="nb-NO" sz="1200" dirty="0">
                <a:latin typeface="Arial" pitchFamily="34" charset="0"/>
                <a:ea typeface="ヒラギノ角ゴ Pro W3" charset="-128"/>
                <a:cs typeface="Arial" pitchFamily="34" charset="0"/>
              </a:rPr>
              <a:t>, et al. N Engl J Med 2017;377:1319-30</a:t>
            </a:r>
          </a:p>
        </p:txBody>
      </p:sp>
      <p:sp>
        <p:nvSpPr>
          <p:cNvPr id="3" name="TextBox 2">
            <a:extLst>
              <a:ext uri="{FF2B5EF4-FFF2-40B4-BE49-F238E27FC236}">
                <a16:creationId xmlns:a16="http://schemas.microsoft.com/office/drawing/2014/main" id="{85FCD2F9-6766-4D1B-BDD7-732EBE26B0B9}"/>
              </a:ext>
            </a:extLst>
          </p:cNvPr>
          <p:cNvSpPr txBox="1"/>
          <p:nvPr/>
        </p:nvSpPr>
        <p:spPr>
          <a:xfrm>
            <a:off x="1529234" y="1427415"/>
            <a:ext cx="6104783" cy="338554"/>
          </a:xfrm>
          <a:prstGeom prst="rect">
            <a:avLst/>
          </a:prstGeom>
          <a:noFill/>
        </p:spPr>
        <p:txBody>
          <a:bodyPr wrap="square" rtlCol="0">
            <a:spAutoFit/>
          </a:bodyPr>
          <a:lstStyle/>
          <a:p>
            <a:pPr algn="ctr" defTabSz="685800" fontAlgn="base">
              <a:spcBef>
                <a:spcPct val="0"/>
              </a:spcBef>
              <a:spcAft>
                <a:spcPct val="0"/>
              </a:spcAft>
              <a:defRPr/>
            </a:pPr>
            <a:r>
              <a:rPr lang="en-US" sz="1600" b="1" dirty="0">
                <a:latin typeface="Arial" pitchFamily="34" charset="0"/>
                <a:ea typeface="ＭＳ Ｐゴシック" charset="-128"/>
                <a:cs typeface="Arial" pitchFamily="34" charset="0"/>
              </a:rPr>
              <a:t>Designed to Enrich for High Risk and </a:t>
            </a:r>
            <a:r>
              <a:rPr lang="en-US" sz="1600" b="1" dirty="0" err="1">
                <a:latin typeface="Arial" pitchFamily="34" charset="0"/>
                <a:ea typeface="ＭＳ Ｐゴシック" charset="-128"/>
                <a:cs typeface="Arial" pitchFamily="34" charset="0"/>
              </a:rPr>
              <a:t>Polyvascular</a:t>
            </a:r>
            <a:r>
              <a:rPr lang="en-US" sz="1600" b="1" dirty="0">
                <a:latin typeface="Arial" pitchFamily="34" charset="0"/>
                <a:ea typeface="ＭＳ Ｐゴシック" charset="-128"/>
                <a:cs typeface="Arial" pitchFamily="34" charset="0"/>
              </a:rPr>
              <a:t> Disease</a:t>
            </a:r>
            <a:endParaRPr lang="en-US" sz="1600" b="1" u="sng" dirty="0">
              <a:latin typeface="Arial" pitchFamily="34" charset="0"/>
              <a:ea typeface="ＭＳ Ｐゴシック" charset="-128"/>
              <a:cs typeface="Arial" pitchFamily="34" charset="0"/>
            </a:endParaRPr>
          </a:p>
        </p:txBody>
      </p:sp>
      <p:sp>
        <p:nvSpPr>
          <p:cNvPr id="6" name="TextBox 5"/>
          <p:cNvSpPr txBox="1"/>
          <p:nvPr/>
        </p:nvSpPr>
        <p:spPr>
          <a:xfrm>
            <a:off x="1188021" y="4188092"/>
            <a:ext cx="1351885" cy="369332"/>
          </a:xfrm>
          <a:prstGeom prst="rect">
            <a:avLst/>
          </a:prstGeom>
          <a:noFill/>
        </p:spPr>
        <p:txBody>
          <a:bodyPr wrap="square" rtlCol="0">
            <a:spAutoFit/>
          </a:bodyPr>
          <a:lstStyle/>
          <a:p>
            <a:r>
              <a:rPr lang="en-US" dirty="0"/>
              <a:t>N=27,395</a:t>
            </a:r>
          </a:p>
        </p:txBody>
      </p:sp>
      <p:sp>
        <p:nvSpPr>
          <p:cNvPr id="8" name="TextBox 7"/>
          <p:cNvSpPr txBox="1"/>
          <p:nvPr/>
        </p:nvSpPr>
        <p:spPr>
          <a:xfrm>
            <a:off x="6005118" y="5134874"/>
            <a:ext cx="2879138" cy="646331"/>
          </a:xfrm>
          <a:prstGeom prst="rect">
            <a:avLst/>
          </a:prstGeom>
          <a:noFill/>
        </p:spPr>
        <p:txBody>
          <a:bodyPr wrap="none" rtlCol="0">
            <a:spAutoFit/>
          </a:bodyPr>
          <a:lstStyle/>
          <a:p>
            <a:r>
              <a:rPr lang="en-US" dirty="0"/>
              <a:t>Stopped early for superiority</a:t>
            </a:r>
          </a:p>
          <a:p>
            <a:r>
              <a:rPr lang="en-US" dirty="0"/>
              <a:t>Mean f/u 24 months</a:t>
            </a:r>
          </a:p>
        </p:txBody>
      </p:sp>
      <p:sp>
        <p:nvSpPr>
          <p:cNvPr id="9" name="Rectangle 8"/>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3313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0000"/>
                </a:solidFill>
              </a:rPr>
              <a:t>CAD Inclusion	</a:t>
            </a:r>
          </a:p>
        </p:txBody>
      </p:sp>
      <p:sp>
        <p:nvSpPr>
          <p:cNvPr id="3" name="Content Placeholder 2"/>
          <p:cNvSpPr>
            <a:spLocks noGrp="1"/>
          </p:cNvSpPr>
          <p:nvPr>
            <p:ph idx="1"/>
          </p:nvPr>
        </p:nvSpPr>
        <p:spPr>
          <a:xfrm>
            <a:off x="313765" y="1418109"/>
            <a:ext cx="8501530" cy="4292599"/>
          </a:xfrm>
        </p:spPr>
        <p:txBody>
          <a:bodyPr/>
          <a:lstStyle/>
          <a:p>
            <a:r>
              <a:rPr lang="en-US" dirty="0"/>
              <a:t>Stable CAD</a:t>
            </a:r>
          </a:p>
          <a:p>
            <a:pPr lvl="1"/>
            <a:r>
              <a:rPr lang="en-US" dirty="0"/>
              <a:t>MI within 20 years</a:t>
            </a:r>
          </a:p>
          <a:p>
            <a:pPr lvl="1"/>
            <a:r>
              <a:rPr lang="en-US" dirty="0" err="1"/>
              <a:t>Multivessel</a:t>
            </a:r>
            <a:r>
              <a:rPr lang="en-US" dirty="0"/>
              <a:t> CAD</a:t>
            </a:r>
          </a:p>
          <a:p>
            <a:pPr lvl="1"/>
            <a:r>
              <a:rPr lang="en-US" dirty="0"/>
              <a:t>Prior MV PCI or MV CABG</a:t>
            </a:r>
          </a:p>
          <a:p>
            <a:r>
              <a:rPr lang="en-US" dirty="0" err="1"/>
              <a:t>Atleast</a:t>
            </a:r>
            <a:r>
              <a:rPr lang="en-US" dirty="0"/>
              <a:t> 65 </a:t>
            </a:r>
            <a:r>
              <a:rPr lang="en-US" dirty="0" err="1"/>
              <a:t>yrs</a:t>
            </a:r>
            <a:r>
              <a:rPr lang="en-US" dirty="0"/>
              <a:t> OR atherosclerosis in additional vascular bed OR </a:t>
            </a:r>
            <a:r>
              <a:rPr lang="en-US" dirty="0" err="1"/>
              <a:t>atleast</a:t>
            </a:r>
            <a:r>
              <a:rPr lang="en-US" dirty="0"/>
              <a:t> 2 risk factors (smoker, GFR &lt;60, HF, non-lacunar stroke)</a:t>
            </a:r>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2240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73529" y="6370776"/>
            <a:ext cx="5478397" cy="336319"/>
          </a:xfrm>
          <a:prstGeom prst="rect">
            <a:avLst/>
          </a:prstGeom>
          <a:noFill/>
          <a:ln w="9525">
            <a:noFill/>
            <a:round/>
            <a:headEnd/>
            <a:tailEnd/>
          </a:ln>
        </p:spPr>
        <p:txBody>
          <a:bodyPr lIns="0" tIns="0" rIns="0" bIns="0" anchor="ctr"/>
          <a:lstStyle/>
          <a:p>
            <a:pPr defTabSz="685800" fontAlgn="base">
              <a:lnSpc>
                <a:spcPct val="93000"/>
              </a:lnSpc>
              <a:spcBef>
                <a:spcPct val="0"/>
              </a:spcBef>
              <a:spcAft>
                <a:spcPct val="0"/>
              </a:spcAft>
              <a:buClr>
                <a:srgbClr val="FFFFFF"/>
              </a:buClr>
              <a:tabLst>
                <a:tab pos="542925" algn="l"/>
                <a:tab pos="1085850" algn="l"/>
                <a:tab pos="1628775" algn="l"/>
                <a:tab pos="2171700" algn="l"/>
                <a:tab pos="2714625" algn="l"/>
                <a:tab pos="3257550" algn="l"/>
                <a:tab pos="3800475" algn="l"/>
              </a:tabLst>
              <a:defRPr/>
            </a:pPr>
            <a:r>
              <a:rPr lang="en-US" sz="1200" dirty="0" err="1">
                <a:solidFill>
                  <a:srgbClr val="000000"/>
                </a:solidFill>
                <a:latin typeface="Arial" pitchFamily="34" charset="0"/>
                <a:ea typeface="Arial Unicode MS" pitchFamily="34" charset="-128"/>
                <a:cs typeface="Arial Unicode MS" pitchFamily="34" charset="-128"/>
              </a:rPr>
              <a:t>Eikelboom</a:t>
            </a:r>
            <a:r>
              <a:rPr lang="en-US" sz="1200" dirty="0">
                <a:solidFill>
                  <a:srgbClr val="000000"/>
                </a:solidFill>
                <a:latin typeface="Arial" pitchFamily="34" charset="0"/>
                <a:ea typeface="Arial Unicode MS" pitchFamily="34" charset="-128"/>
                <a:cs typeface="Arial Unicode MS" pitchFamily="34" charset="-128"/>
              </a:rPr>
              <a:t> et al. NEJM 2017</a:t>
            </a:r>
          </a:p>
        </p:txBody>
      </p:sp>
      <p:pic>
        <p:nvPicPr>
          <p:cNvPr id="5" name="Picture 4">
            <a:extLst>
              <a:ext uri="{FF2B5EF4-FFF2-40B4-BE49-F238E27FC236}">
                <a16:creationId xmlns:a16="http://schemas.microsoft.com/office/drawing/2014/main" id="{EEB4FA55-2EAF-4BBF-BB12-46FA0B13188E}"/>
              </a:ext>
            </a:extLst>
          </p:cNvPr>
          <p:cNvPicPr>
            <a:picLocks noChangeAspect="1"/>
          </p:cNvPicPr>
          <p:nvPr/>
        </p:nvPicPr>
        <p:blipFill rotWithShape="1">
          <a:blip r:embed="rId3"/>
          <a:srcRect l="9992" t="1637" b="16352"/>
          <a:stretch/>
        </p:blipFill>
        <p:spPr>
          <a:xfrm>
            <a:off x="680019" y="2220038"/>
            <a:ext cx="4467386" cy="3940779"/>
          </a:xfrm>
          <a:prstGeom prst="rect">
            <a:avLst/>
          </a:prstGeom>
        </p:spPr>
      </p:pic>
      <p:pic>
        <p:nvPicPr>
          <p:cNvPr id="8" name="Picture 7">
            <a:extLst>
              <a:ext uri="{FF2B5EF4-FFF2-40B4-BE49-F238E27FC236}">
                <a16:creationId xmlns:a16="http://schemas.microsoft.com/office/drawing/2014/main" id="{DC228D04-DFB2-438C-BE36-06025E1D9E30}"/>
              </a:ext>
            </a:extLst>
          </p:cNvPr>
          <p:cNvPicPr>
            <a:picLocks noChangeAspect="1"/>
          </p:cNvPicPr>
          <p:nvPr/>
        </p:nvPicPr>
        <p:blipFill rotWithShape="1">
          <a:blip r:embed="rId4"/>
          <a:srcRect t="4688"/>
          <a:stretch/>
        </p:blipFill>
        <p:spPr>
          <a:xfrm>
            <a:off x="5162979" y="2377122"/>
            <a:ext cx="3431733" cy="1707213"/>
          </a:xfrm>
          <a:prstGeom prst="rect">
            <a:avLst/>
          </a:prstGeom>
        </p:spPr>
      </p:pic>
      <p:pic>
        <p:nvPicPr>
          <p:cNvPr id="9" name="Picture 8">
            <a:extLst>
              <a:ext uri="{FF2B5EF4-FFF2-40B4-BE49-F238E27FC236}">
                <a16:creationId xmlns:a16="http://schemas.microsoft.com/office/drawing/2014/main" id="{805361FF-B49B-4A5E-9995-C43AB038FF87}"/>
              </a:ext>
            </a:extLst>
          </p:cNvPr>
          <p:cNvPicPr>
            <a:picLocks noChangeAspect="1"/>
          </p:cNvPicPr>
          <p:nvPr/>
        </p:nvPicPr>
        <p:blipFill rotWithShape="1">
          <a:blip r:embed="rId5"/>
          <a:srcRect t="39104"/>
          <a:stretch/>
        </p:blipFill>
        <p:spPr>
          <a:xfrm>
            <a:off x="5103554" y="4076804"/>
            <a:ext cx="3449711" cy="1198707"/>
          </a:xfrm>
          <a:prstGeom prst="rect">
            <a:avLst/>
          </a:prstGeom>
        </p:spPr>
      </p:pic>
      <p:sp>
        <p:nvSpPr>
          <p:cNvPr id="11" name="Title 25">
            <a:extLst>
              <a:ext uri="{FF2B5EF4-FFF2-40B4-BE49-F238E27FC236}">
                <a16:creationId xmlns:a16="http://schemas.microsoft.com/office/drawing/2014/main" id="{0D690882-FDB9-E54C-9ED7-E5E292DA626F}"/>
              </a:ext>
            </a:extLst>
          </p:cNvPr>
          <p:cNvSpPr>
            <a:spLocks noGrp="1"/>
          </p:cNvSpPr>
          <p:nvPr>
            <p:ph type="title"/>
          </p:nvPr>
        </p:nvSpPr>
        <p:spPr>
          <a:xfrm>
            <a:off x="1" y="510729"/>
            <a:ext cx="9144000" cy="731839"/>
          </a:xfrm>
        </p:spPr>
        <p:txBody>
          <a:bodyPr/>
          <a:lstStyle/>
          <a:p>
            <a:r>
              <a:rPr lang="en-US" b="0" dirty="0">
                <a:solidFill>
                  <a:srgbClr val="000000"/>
                </a:solidFill>
              </a:rPr>
              <a:t>COMPASS Trial </a:t>
            </a:r>
            <a:r>
              <a:rPr lang="mr-IN" b="0" dirty="0">
                <a:solidFill>
                  <a:srgbClr val="000000"/>
                </a:solidFill>
              </a:rPr>
              <a:t>–</a:t>
            </a:r>
            <a:r>
              <a:rPr lang="en-US" b="0" dirty="0">
                <a:solidFill>
                  <a:srgbClr val="000000"/>
                </a:solidFill>
              </a:rPr>
              <a:t> Efficacy Results</a:t>
            </a:r>
          </a:p>
        </p:txBody>
      </p:sp>
      <p:sp>
        <p:nvSpPr>
          <p:cNvPr id="7" name="Rectangle 6"/>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 name="TextBox 1"/>
          <p:cNvSpPr txBox="1"/>
          <p:nvPr/>
        </p:nvSpPr>
        <p:spPr>
          <a:xfrm>
            <a:off x="3989294" y="3899669"/>
            <a:ext cx="1158111" cy="646331"/>
          </a:xfrm>
          <a:prstGeom prst="rect">
            <a:avLst/>
          </a:prstGeom>
          <a:noFill/>
        </p:spPr>
        <p:txBody>
          <a:bodyPr wrap="square" rtlCol="0">
            <a:spAutoFit/>
          </a:bodyPr>
          <a:lstStyle/>
          <a:p>
            <a:r>
              <a:rPr lang="en-US" dirty="0"/>
              <a:t>1.3% lower</a:t>
            </a:r>
          </a:p>
        </p:txBody>
      </p:sp>
      <p:sp>
        <p:nvSpPr>
          <p:cNvPr id="3" name="Rectangle 2"/>
          <p:cNvSpPr/>
          <p:nvPr/>
        </p:nvSpPr>
        <p:spPr>
          <a:xfrm>
            <a:off x="5162979" y="3003176"/>
            <a:ext cx="3390286" cy="642471"/>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162979" y="4751294"/>
            <a:ext cx="3390286" cy="37353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26020" y="2418974"/>
            <a:ext cx="461665" cy="2453345"/>
          </a:xfrm>
          <a:prstGeom prst="rect">
            <a:avLst/>
          </a:prstGeom>
          <a:noFill/>
        </p:spPr>
        <p:txBody>
          <a:bodyPr vert="vert270" wrap="square" rtlCol="0">
            <a:spAutoFit/>
          </a:bodyPr>
          <a:lstStyle/>
          <a:p>
            <a:r>
              <a:rPr lang="en-US" dirty="0"/>
              <a:t>CV death, MI, stroke</a:t>
            </a:r>
          </a:p>
        </p:txBody>
      </p:sp>
    </p:spTree>
    <p:extLst>
      <p:ext uri="{BB962C8B-B14F-4D97-AF65-F5344CB8AC3E}">
        <p14:creationId xmlns:p14="http://schemas.microsoft.com/office/powerpoint/2010/main" val="1475762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6234" y="74705"/>
            <a:ext cx="4799677" cy="6676153"/>
          </a:xfrm>
          <a:prstGeom prst="rect">
            <a:avLst/>
          </a:prstGeom>
        </p:spPr>
      </p:pic>
      <p:sp>
        <p:nvSpPr>
          <p:cNvPr id="3" name="Rectangle 2"/>
          <p:cNvSpPr/>
          <p:nvPr/>
        </p:nvSpPr>
        <p:spPr>
          <a:xfrm>
            <a:off x="2226234" y="2859871"/>
            <a:ext cx="4842713" cy="711412"/>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724506" y="6078299"/>
            <a:ext cx="1419494" cy="584776"/>
          </a:xfrm>
          <a:prstGeom prst="rect">
            <a:avLst/>
          </a:prstGeom>
          <a:noFill/>
        </p:spPr>
        <p:txBody>
          <a:bodyPr wrap="square" rtlCol="0">
            <a:spAutoFit/>
          </a:bodyPr>
          <a:lstStyle/>
          <a:p>
            <a:r>
              <a:rPr lang="en-US" sz="1600" dirty="0"/>
              <a:t>Connelly et al. Lancet 2017</a:t>
            </a:r>
          </a:p>
        </p:txBody>
      </p:sp>
      <p:sp>
        <p:nvSpPr>
          <p:cNvPr id="6" name="Rectangle 5"/>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33669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C5E1BC-DC76-43FA-8979-2F3B66F0D74F}"/>
              </a:ext>
            </a:extLst>
          </p:cNvPr>
          <p:cNvPicPr>
            <a:picLocks noChangeAspect="1"/>
          </p:cNvPicPr>
          <p:nvPr/>
        </p:nvPicPr>
        <p:blipFill rotWithShape="1">
          <a:blip r:embed="rId3"/>
          <a:srcRect t="10723"/>
          <a:stretch/>
        </p:blipFill>
        <p:spPr>
          <a:xfrm>
            <a:off x="231367" y="1463041"/>
            <a:ext cx="4897126" cy="3440641"/>
          </a:xfrm>
          <a:prstGeom prst="rect">
            <a:avLst/>
          </a:prstGeom>
        </p:spPr>
      </p:pic>
      <p:pic>
        <p:nvPicPr>
          <p:cNvPr id="3" name="Picture 2">
            <a:extLst>
              <a:ext uri="{FF2B5EF4-FFF2-40B4-BE49-F238E27FC236}">
                <a16:creationId xmlns:a16="http://schemas.microsoft.com/office/drawing/2014/main" id="{FC97C019-BCC2-43D4-AA1B-3FEBC5DE102B}"/>
              </a:ext>
            </a:extLst>
          </p:cNvPr>
          <p:cNvPicPr>
            <a:picLocks noChangeAspect="1"/>
          </p:cNvPicPr>
          <p:nvPr/>
        </p:nvPicPr>
        <p:blipFill>
          <a:blip r:embed="rId4"/>
          <a:stretch>
            <a:fillRect/>
          </a:stretch>
        </p:blipFill>
        <p:spPr>
          <a:xfrm>
            <a:off x="3702866" y="4517459"/>
            <a:ext cx="5406148" cy="2304331"/>
          </a:xfrm>
          <a:prstGeom prst="rect">
            <a:avLst/>
          </a:prstGeom>
        </p:spPr>
      </p:pic>
      <p:sp>
        <p:nvSpPr>
          <p:cNvPr id="5" name="Text Box 2">
            <a:extLst>
              <a:ext uri="{FF2B5EF4-FFF2-40B4-BE49-F238E27FC236}">
                <a16:creationId xmlns:a16="http://schemas.microsoft.com/office/drawing/2014/main" id="{1102C772-406A-3E4D-851E-505627546FDC}"/>
              </a:ext>
            </a:extLst>
          </p:cNvPr>
          <p:cNvSpPr txBox="1">
            <a:spLocks noChangeArrowheads="1"/>
          </p:cNvSpPr>
          <p:nvPr/>
        </p:nvSpPr>
        <p:spPr bwMode="blackWhite">
          <a:xfrm>
            <a:off x="231366" y="6424424"/>
            <a:ext cx="2472987" cy="276999"/>
          </a:xfrm>
          <a:prstGeom prst="rect">
            <a:avLst/>
          </a:prstGeom>
          <a:noFill/>
          <a:ln w="9525">
            <a:noFill/>
            <a:miter lim="800000"/>
            <a:headEnd/>
            <a:tailEnd/>
          </a:ln>
        </p:spPr>
        <p:txBody>
          <a:bodyPr wrap="square" anchor="b">
            <a:spAutoFit/>
          </a:bodyPr>
          <a:lstStyle/>
          <a:p>
            <a:pPr defTabSz="685800" eaLnBrk="0" hangingPunct="0">
              <a:spcBef>
                <a:spcPct val="10000"/>
              </a:spcBef>
              <a:defRPr/>
            </a:pPr>
            <a:r>
              <a:rPr lang="en-US" sz="1200" kern="0" dirty="0">
                <a:solidFill>
                  <a:srgbClr val="000000"/>
                </a:solidFill>
                <a:latin typeface="Arial" pitchFamily="34" charset="0"/>
              </a:rPr>
              <a:t>Anand et al. Lancet 2017</a:t>
            </a:r>
          </a:p>
        </p:txBody>
      </p:sp>
      <p:sp>
        <p:nvSpPr>
          <p:cNvPr id="6" name="Text Box 4">
            <a:extLst>
              <a:ext uri="{FF2B5EF4-FFF2-40B4-BE49-F238E27FC236}">
                <a16:creationId xmlns:a16="http://schemas.microsoft.com/office/drawing/2014/main" id="{A9A4C3EA-E156-CC45-B4B6-212607BF4BF1}"/>
              </a:ext>
            </a:extLst>
          </p:cNvPr>
          <p:cNvSpPr txBox="1">
            <a:spLocks noChangeArrowheads="1"/>
          </p:cNvSpPr>
          <p:nvPr/>
        </p:nvSpPr>
        <p:spPr bwMode="auto">
          <a:xfrm>
            <a:off x="807935" y="607434"/>
            <a:ext cx="7539086" cy="469951"/>
          </a:xfrm>
          <a:prstGeom prst="rect">
            <a:avLst/>
          </a:prstGeom>
          <a:noFill/>
          <a:ln w="9525">
            <a:noFill/>
            <a:round/>
            <a:headEnd/>
            <a:tailEnd/>
          </a:ln>
        </p:spPr>
        <p:txBody>
          <a:bodyPr lIns="0" tIns="0" rIns="0" bIns="0" anchor="t"/>
          <a:lstStyle/>
          <a:p>
            <a:pPr marL="214313" indent="-214313" algn="ctr" defTabSz="685800" fontAlgn="base">
              <a:lnSpc>
                <a:spcPct val="93000"/>
              </a:lnSpc>
              <a:spcBef>
                <a:spcPct val="0"/>
              </a:spcBef>
              <a:spcAft>
                <a:spcPct val="0"/>
              </a:spcAft>
              <a:buClr>
                <a:srgbClr val="FFFFFF"/>
              </a:buClr>
              <a:buFont typeface="Arial" panose="020B0604020202020204" pitchFamily="34" charset="0"/>
              <a:buChar char="•"/>
              <a:tabLst>
                <a:tab pos="542925" algn="l"/>
                <a:tab pos="1085850" algn="l"/>
                <a:tab pos="1628775" algn="l"/>
                <a:tab pos="2171700" algn="l"/>
                <a:tab pos="2714625" algn="l"/>
                <a:tab pos="3257550" algn="l"/>
                <a:tab pos="3800475" algn="l"/>
              </a:tabLst>
              <a:defRPr/>
            </a:pPr>
            <a:r>
              <a:rPr lang="en-US" sz="3200" dirty="0">
                <a:solidFill>
                  <a:srgbClr val="000000"/>
                </a:solidFill>
                <a:latin typeface="Arial" pitchFamily="34" charset="0"/>
                <a:ea typeface="Arial Unicode MS" pitchFamily="34" charset="-128"/>
                <a:cs typeface="Arial Unicode MS" pitchFamily="34" charset="-128"/>
              </a:rPr>
              <a:t>MACE or MALE or Major Amputation</a:t>
            </a:r>
          </a:p>
        </p:txBody>
      </p:sp>
      <p:sp>
        <p:nvSpPr>
          <p:cNvPr id="7" name="Rectangle 6"/>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Rectangle 3"/>
          <p:cNvSpPr/>
          <p:nvPr/>
        </p:nvSpPr>
        <p:spPr>
          <a:xfrm>
            <a:off x="3702866" y="5602941"/>
            <a:ext cx="3961958" cy="1098482"/>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458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9E5CDF7-194D-4101-BE7D-2F49841A9530}"/>
              </a:ext>
            </a:extLst>
          </p:cNvPr>
          <p:cNvGraphicFramePr/>
          <p:nvPr>
            <p:extLst>
              <p:ext uri="{D42A27DB-BD31-4B8C-83A1-F6EECF244321}">
                <p14:modId xmlns:p14="http://schemas.microsoft.com/office/powerpoint/2010/main" val="3921429363"/>
              </p:ext>
            </p:extLst>
          </p:nvPr>
        </p:nvGraphicFramePr>
        <p:xfrm>
          <a:off x="905032" y="1330037"/>
          <a:ext cx="7304096" cy="44888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1A389FF-8DFF-469B-B5DF-11A2A66B8CA7}"/>
              </a:ext>
            </a:extLst>
          </p:cNvPr>
          <p:cNvSpPr>
            <a:spLocks noGrp="1"/>
          </p:cNvSpPr>
          <p:nvPr>
            <p:ph type="title"/>
          </p:nvPr>
        </p:nvSpPr>
        <p:spPr>
          <a:xfrm>
            <a:off x="598785" y="374937"/>
            <a:ext cx="8288628" cy="547423"/>
          </a:xfrm>
        </p:spPr>
        <p:txBody>
          <a:bodyPr anchor="t" anchorCtr="0">
            <a:normAutofit fontScale="90000"/>
          </a:bodyPr>
          <a:lstStyle/>
          <a:p>
            <a:r>
              <a:rPr lang="en-US" b="0" dirty="0"/>
              <a:t>COMPASS TRIAL: MAJOR BLEEDING RATES</a:t>
            </a:r>
          </a:p>
        </p:txBody>
      </p:sp>
      <p:sp>
        <p:nvSpPr>
          <p:cNvPr id="9" name="Rectangle 8">
            <a:extLst>
              <a:ext uri="{FF2B5EF4-FFF2-40B4-BE49-F238E27FC236}">
                <a16:creationId xmlns:a16="http://schemas.microsoft.com/office/drawing/2014/main" id="{80A6EB84-1672-4C44-8389-EB15647330DF}"/>
              </a:ext>
            </a:extLst>
          </p:cNvPr>
          <p:cNvSpPr/>
          <p:nvPr/>
        </p:nvSpPr>
        <p:spPr>
          <a:xfrm rot="16200000">
            <a:off x="-1138710" y="3277842"/>
            <a:ext cx="3646175"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Percentage of patients with outcome (%)</a:t>
            </a:r>
          </a:p>
        </p:txBody>
      </p:sp>
      <p:sp>
        <p:nvSpPr>
          <p:cNvPr id="3" name="Footer Placeholder 2"/>
          <p:cNvSpPr>
            <a:spLocks noGrp="1"/>
          </p:cNvSpPr>
          <p:nvPr>
            <p:ph type="ftr" sz="quarter" idx="4294967295"/>
          </p:nvPr>
        </p:nvSpPr>
        <p:spPr>
          <a:xfrm>
            <a:off x="313765" y="5947155"/>
            <a:ext cx="7895365" cy="61059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ASA, acetylsalicylic acid; CI, confidence interval; HR, hazard ratio; ICH, </a:t>
            </a:r>
            <a:r>
              <a:rPr kumimoji="0" lang="en-US" sz="900" b="0" i="0"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intracerebral</a:t>
            </a:r>
            <a:r>
              <a:rPr kumimoji="0" lang="en-US"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hemorrhage; ISTH, International Society on Thrombosis and </a:t>
            </a:r>
            <a:r>
              <a:rPr kumimoji="0" lang="en-US" sz="900" b="0" i="0"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Haemostasis</a:t>
            </a:r>
            <a:endParaRPr kumimoji="0" lang="en-US"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Eikelboom</a:t>
            </a:r>
            <a:r>
              <a:rPr kumimoji="0" lang="en-US"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JW </a:t>
            </a:r>
            <a:r>
              <a:rPr kumimoji="0" lang="en-US" sz="900" b="0" i="1"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et al</a:t>
            </a:r>
            <a:r>
              <a:rPr kumimoji="0" lang="en-US"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a:t>
            </a:r>
            <a:r>
              <a:rPr kumimoji="0" lang="en-US" sz="900" b="0" i="1"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N </a:t>
            </a:r>
            <a:r>
              <a:rPr kumimoji="0" lang="en-US" sz="900" b="0" i="1"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Engl</a:t>
            </a:r>
            <a:r>
              <a:rPr kumimoji="0" lang="en-US" sz="900" b="0" i="1"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J Med </a:t>
            </a:r>
            <a:r>
              <a:rPr kumimoji="0" lang="en-US"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2017; 377:1319-30.</a:t>
            </a:r>
          </a:p>
        </p:txBody>
      </p:sp>
      <p:sp>
        <p:nvSpPr>
          <p:cNvPr id="5" name="TextBox 4"/>
          <p:cNvSpPr txBox="1"/>
          <p:nvPr/>
        </p:nvSpPr>
        <p:spPr>
          <a:xfrm>
            <a:off x="1268422" y="1787496"/>
            <a:ext cx="1885977"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7F7F7F"/>
                </a:solidFill>
                <a:effectLst/>
                <a:uLnTx/>
                <a:uFillTx/>
                <a:latin typeface="Arial" panose="020B0604020202020204"/>
                <a:ea typeface="+mn-ea"/>
                <a:cs typeface="+mn-cs"/>
              </a:rPr>
              <a:t>HR, 1.70 (95% CI: 1.40–2.05);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1" u="none" strike="noStrike" kern="1200" cap="none" spc="0" normalizeH="0" baseline="0" noProof="0" dirty="0">
                <a:ln>
                  <a:noFill/>
                </a:ln>
                <a:solidFill>
                  <a:srgbClr val="7F7F7F"/>
                </a:solidFill>
                <a:effectLst/>
                <a:uLnTx/>
                <a:uFillTx/>
                <a:latin typeface="Arial" panose="020B0604020202020204"/>
                <a:ea typeface="+mn-ea"/>
                <a:cs typeface="+mn-cs"/>
              </a:rPr>
              <a:t>P</a:t>
            </a:r>
            <a:r>
              <a:rPr kumimoji="0" lang="en-CA" sz="1100" b="0" i="0" u="none" strike="noStrike" kern="1200" cap="none" spc="0" normalizeH="0" baseline="0" noProof="0" dirty="0">
                <a:ln>
                  <a:noFill/>
                </a:ln>
                <a:solidFill>
                  <a:srgbClr val="7F7F7F"/>
                </a:solidFill>
                <a:effectLst/>
                <a:uLnTx/>
                <a:uFillTx/>
                <a:latin typeface="Arial" panose="020B0604020202020204"/>
                <a:ea typeface="+mn-ea"/>
                <a:cs typeface="+mn-cs"/>
              </a:rPr>
              <a:t> &lt;0.001</a:t>
            </a:r>
          </a:p>
        </p:txBody>
      </p:sp>
      <p:sp>
        <p:nvSpPr>
          <p:cNvPr id="17" name="TextBox 16"/>
          <p:cNvSpPr txBox="1"/>
          <p:nvPr/>
        </p:nvSpPr>
        <p:spPr>
          <a:xfrm>
            <a:off x="3100966" y="3732219"/>
            <a:ext cx="1400540"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7F7F7F"/>
                </a:solidFill>
                <a:effectLst/>
                <a:uLnTx/>
                <a:uFillTx/>
                <a:latin typeface="Arial" panose="020B0604020202020204"/>
                <a:ea typeface="+mn-ea"/>
                <a:cs typeface="+mn-cs"/>
              </a:rPr>
              <a:t>HR, 1.49 (95% CI: 0.67–3.33); </a:t>
            </a:r>
            <a:br>
              <a:rPr kumimoji="0" lang="en-CA" sz="1100" b="0" i="0" u="none" strike="noStrike" kern="1200" cap="none" spc="0" normalizeH="0" baseline="0" noProof="0" dirty="0">
                <a:ln>
                  <a:noFill/>
                </a:ln>
                <a:solidFill>
                  <a:srgbClr val="7F7F7F"/>
                </a:solidFill>
                <a:effectLst/>
                <a:uLnTx/>
                <a:uFillTx/>
                <a:latin typeface="Arial" panose="020B0604020202020204"/>
                <a:ea typeface="+mn-ea"/>
                <a:cs typeface="+mn-cs"/>
              </a:rPr>
            </a:br>
            <a:r>
              <a:rPr kumimoji="0" lang="en-CA" sz="1100" b="0" i="1" u="none" strike="noStrike" kern="1200" cap="none" spc="0" normalizeH="0" baseline="0" noProof="0" dirty="0">
                <a:ln>
                  <a:noFill/>
                </a:ln>
                <a:solidFill>
                  <a:srgbClr val="7F7F7F"/>
                </a:solidFill>
                <a:effectLst/>
                <a:uLnTx/>
                <a:uFillTx/>
                <a:latin typeface="Arial" panose="020B0604020202020204"/>
                <a:ea typeface="+mn-ea"/>
                <a:cs typeface="+mn-cs"/>
              </a:rPr>
              <a:t>P </a:t>
            </a:r>
            <a:r>
              <a:rPr kumimoji="0" lang="en-CA" sz="1100" b="0" i="0" u="none" strike="noStrike" kern="1200" cap="none" spc="0" normalizeH="0" baseline="0" noProof="0" dirty="0">
                <a:ln>
                  <a:noFill/>
                </a:ln>
                <a:solidFill>
                  <a:srgbClr val="7F7F7F"/>
                </a:solidFill>
                <a:effectLst/>
                <a:uLnTx/>
                <a:uFillTx/>
                <a:latin typeface="Arial" panose="020B0604020202020204"/>
                <a:ea typeface="+mn-ea"/>
                <a:cs typeface="+mn-cs"/>
              </a:rPr>
              <a:t>=0.32</a:t>
            </a:r>
          </a:p>
        </p:txBody>
      </p:sp>
      <p:sp>
        <p:nvSpPr>
          <p:cNvPr id="18" name="TextBox 17"/>
          <p:cNvSpPr txBox="1"/>
          <p:nvPr/>
        </p:nvSpPr>
        <p:spPr>
          <a:xfrm>
            <a:off x="4779326" y="3653283"/>
            <a:ext cx="1400540"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7F7F7F"/>
                </a:solidFill>
                <a:effectLst/>
                <a:uLnTx/>
                <a:uFillTx/>
                <a:latin typeface="Arial" panose="020B0604020202020204"/>
                <a:ea typeface="+mn-ea"/>
                <a:cs typeface="+mn-cs"/>
              </a:rPr>
              <a:t>HR, 1.10 (95% CI: 0.59–2.04); </a:t>
            </a:r>
            <a:br>
              <a:rPr kumimoji="0" lang="en-CA" sz="1100" b="0" i="0" u="none" strike="noStrike" kern="1200" cap="none" spc="0" normalizeH="0" baseline="0" noProof="0">
                <a:ln>
                  <a:noFill/>
                </a:ln>
                <a:solidFill>
                  <a:srgbClr val="7F7F7F"/>
                </a:solidFill>
                <a:effectLst/>
                <a:uLnTx/>
                <a:uFillTx/>
                <a:latin typeface="Arial" panose="020B0604020202020204"/>
                <a:ea typeface="+mn-ea"/>
                <a:cs typeface="+mn-cs"/>
              </a:rPr>
            </a:br>
            <a:r>
              <a:rPr kumimoji="0" lang="en-CA" sz="1100" b="0" i="1" u="none" strike="noStrike" kern="1200" cap="none" spc="0" normalizeH="0" baseline="0" noProof="0">
                <a:ln>
                  <a:noFill/>
                </a:ln>
                <a:solidFill>
                  <a:srgbClr val="7F7F7F"/>
                </a:solidFill>
                <a:effectLst/>
                <a:uLnTx/>
                <a:uFillTx/>
                <a:latin typeface="Arial" panose="020B0604020202020204"/>
                <a:ea typeface="+mn-ea"/>
                <a:cs typeface="+mn-cs"/>
              </a:rPr>
              <a:t>P</a:t>
            </a:r>
            <a:r>
              <a:rPr kumimoji="0" lang="en-CA" sz="1100" b="0" i="0" u="none" strike="noStrike" kern="1200" cap="none" spc="0" normalizeH="0" baseline="0" noProof="0">
                <a:ln>
                  <a:noFill/>
                </a:ln>
                <a:solidFill>
                  <a:srgbClr val="7F7F7F"/>
                </a:solidFill>
                <a:effectLst/>
                <a:uLnTx/>
                <a:uFillTx/>
                <a:latin typeface="Arial" panose="020B0604020202020204"/>
                <a:ea typeface="+mn-ea"/>
                <a:cs typeface="+mn-cs"/>
              </a:rPr>
              <a:t> =0.77</a:t>
            </a:r>
          </a:p>
        </p:txBody>
      </p:sp>
      <p:sp>
        <p:nvSpPr>
          <p:cNvPr id="19" name="TextBox 18"/>
          <p:cNvSpPr txBox="1"/>
          <p:nvPr/>
        </p:nvSpPr>
        <p:spPr>
          <a:xfrm>
            <a:off x="6465111" y="3411011"/>
            <a:ext cx="1400540"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7F7F7F"/>
                </a:solidFill>
                <a:effectLst/>
                <a:uLnTx/>
                <a:uFillTx/>
                <a:latin typeface="Arial" panose="020B0604020202020204"/>
                <a:ea typeface="+mn-ea"/>
                <a:cs typeface="+mn-cs"/>
              </a:rPr>
              <a:t>HR, 1.43 (95% CI: 0.89–2.29); </a:t>
            </a:r>
            <a:br>
              <a:rPr kumimoji="0" lang="en-CA" sz="1100" b="0" i="0" u="none" strike="noStrike" kern="1200" cap="none" spc="0" normalizeH="0" baseline="0" noProof="0" dirty="0">
                <a:ln>
                  <a:noFill/>
                </a:ln>
                <a:solidFill>
                  <a:srgbClr val="7F7F7F"/>
                </a:solidFill>
                <a:effectLst/>
                <a:uLnTx/>
                <a:uFillTx/>
                <a:latin typeface="Arial" panose="020B0604020202020204"/>
                <a:ea typeface="+mn-ea"/>
                <a:cs typeface="+mn-cs"/>
              </a:rPr>
            </a:br>
            <a:r>
              <a:rPr kumimoji="0" lang="en-CA" sz="1100" b="0" i="1" u="none" strike="noStrike" kern="1200" cap="none" spc="0" normalizeH="0" baseline="0" noProof="0" dirty="0">
                <a:ln>
                  <a:noFill/>
                </a:ln>
                <a:solidFill>
                  <a:srgbClr val="7F7F7F"/>
                </a:solidFill>
                <a:effectLst/>
                <a:uLnTx/>
                <a:uFillTx/>
                <a:latin typeface="Arial" panose="020B0604020202020204"/>
                <a:ea typeface="+mn-ea"/>
                <a:cs typeface="+mn-cs"/>
              </a:rPr>
              <a:t>P</a:t>
            </a:r>
            <a:r>
              <a:rPr kumimoji="0" lang="en-CA" sz="1100" b="0" i="0" u="none" strike="noStrike" kern="1200" cap="none" spc="0" normalizeH="0" baseline="0" noProof="0" dirty="0">
                <a:ln>
                  <a:noFill/>
                </a:ln>
                <a:solidFill>
                  <a:srgbClr val="7F7F7F"/>
                </a:solidFill>
                <a:effectLst/>
                <a:uLnTx/>
                <a:uFillTx/>
                <a:latin typeface="Arial" panose="020B0604020202020204"/>
                <a:ea typeface="+mn-ea"/>
                <a:cs typeface="+mn-cs"/>
              </a:rPr>
              <a:t> =0.14</a:t>
            </a:r>
          </a:p>
        </p:txBody>
      </p:sp>
      <p:cxnSp>
        <p:nvCxnSpPr>
          <p:cNvPr id="7" name="Straight Connector 6"/>
          <p:cNvCxnSpPr/>
          <p:nvPr/>
        </p:nvCxnSpPr>
        <p:spPr>
          <a:xfrm>
            <a:off x="1126706" y="1869809"/>
            <a:ext cx="74951"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26706" y="2458172"/>
            <a:ext cx="74951"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26706" y="3067772"/>
            <a:ext cx="74951"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26706" y="3677372"/>
            <a:ext cx="74951"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26706" y="4271983"/>
            <a:ext cx="74951"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 name="TextBox 3"/>
          <p:cNvSpPr txBox="1"/>
          <p:nvPr/>
        </p:nvSpPr>
        <p:spPr>
          <a:xfrm>
            <a:off x="2390588" y="2599765"/>
            <a:ext cx="911412" cy="646331"/>
          </a:xfrm>
          <a:prstGeom prst="rect">
            <a:avLst/>
          </a:prstGeom>
          <a:noFill/>
        </p:spPr>
        <p:txBody>
          <a:bodyPr wrap="square" rtlCol="0">
            <a:spAutoFit/>
          </a:bodyPr>
          <a:lstStyle/>
          <a:p>
            <a:r>
              <a:rPr lang="en-US" dirty="0"/>
              <a:t>1.2% greater</a:t>
            </a:r>
          </a:p>
        </p:txBody>
      </p:sp>
    </p:spTree>
    <p:extLst>
      <p:ext uri="{BB962C8B-B14F-4D97-AF65-F5344CB8AC3E}">
        <p14:creationId xmlns:p14="http://schemas.microsoft.com/office/powerpoint/2010/main" val="36235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0183"/>
            <a:ext cx="7772400" cy="1470025"/>
          </a:xfrm>
        </p:spPr>
        <p:txBody>
          <a:bodyPr>
            <a:normAutofit fontScale="90000"/>
          </a:bodyPr>
          <a:lstStyle/>
          <a:p>
            <a:r>
              <a:rPr lang="en-US" i="1" dirty="0">
                <a:solidFill>
                  <a:srgbClr val="800000"/>
                </a:solidFill>
              </a:rPr>
              <a:t>How could a nice guy like </a:t>
            </a:r>
            <a:br>
              <a:rPr lang="en-US" i="1" dirty="0">
                <a:solidFill>
                  <a:srgbClr val="800000"/>
                </a:solidFill>
              </a:rPr>
            </a:br>
            <a:r>
              <a:rPr lang="en-US" i="1" dirty="0">
                <a:solidFill>
                  <a:srgbClr val="800000"/>
                </a:solidFill>
              </a:rPr>
              <a:t>Alexis </a:t>
            </a:r>
            <a:r>
              <a:rPr lang="en-US" i="1" dirty="0" err="1">
                <a:solidFill>
                  <a:srgbClr val="800000"/>
                </a:solidFill>
              </a:rPr>
              <a:t>Matteau</a:t>
            </a:r>
            <a:r>
              <a:rPr lang="en-US" i="1" dirty="0">
                <a:solidFill>
                  <a:srgbClr val="800000"/>
                </a:solidFill>
              </a:rPr>
              <a:t> get this so wrong? </a:t>
            </a:r>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7" name="Picture 6" descr="Alexis_Mattea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18" y="2364440"/>
            <a:ext cx="3443837" cy="3443837"/>
          </a:xfrm>
          <a:prstGeom prst="rect">
            <a:avLst/>
          </a:prstGeom>
        </p:spPr>
      </p:pic>
      <p:pic>
        <p:nvPicPr>
          <p:cNvPr id="5" name="Picture 4" descr="Vampi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986" y="2349500"/>
            <a:ext cx="4905750" cy="3443837"/>
          </a:xfrm>
          <a:prstGeom prst="rect">
            <a:avLst/>
          </a:prstGeom>
        </p:spPr>
      </p:pic>
    </p:spTree>
    <p:extLst>
      <p:ext uri="{BB962C8B-B14F-4D97-AF65-F5344CB8AC3E}">
        <p14:creationId xmlns:p14="http://schemas.microsoft.com/office/powerpoint/2010/main" val="145325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4991765"/>
              </p:ext>
            </p:extLst>
          </p:nvPr>
        </p:nvGraphicFramePr>
        <p:xfrm>
          <a:off x="457200" y="1600200"/>
          <a:ext cx="8229600" cy="454490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53440">
                <a:tc>
                  <a:txBody>
                    <a:bodyPr/>
                    <a:lstStyle/>
                    <a:p>
                      <a:endParaRPr lang="en-US" sz="2400" dirty="0"/>
                    </a:p>
                  </a:txBody>
                  <a:tcPr marT="60960" marB="60960"/>
                </a:tc>
                <a:tc>
                  <a:txBody>
                    <a:bodyPr/>
                    <a:lstStyle/>
                    <a:p>
                      <a:pPr algn="ctr"/>
                      <a:r>
                        <a:rPr lang="en-US" sz="2400" dirty="0" err="1"/>
                        <a:t>Ticagrelor</a:t>
                      </a:r>
                      <a:r>
                        <a:rPr lang="en-US" sz="2400" baseline="0" dirty="0"/>
                        <a:t> 60mg BID arm in PEGASUS</a:t>
                      </a:r>
                      <a:endParaRPr lang="en-US" sz="2400" dirty="0"/>
                    </a:p>
                  </a:txBody>
                  <a:tcPr marT="60960" marB="60960"/>
                </a:tc>
                <a:tc>
                  <a:txBody>
                    <a:bodyPr/>
                    <a:lstStyle/>
                    <a:p>
                      <a:pPr algn="ctr"/>
                      <a:r>
                        <a:rPr lang="en-US" sz="2400" dirty="0" err="1"/>
                        <a:t>Rivaroxaban</a:t>
                      </a:r>
                      <a:r>
                        <a:rPr lang="en-US" sz="2400" baseline="0" dirty="0"/>
                        <a:t> 2.5 BID CAD arm in COMPASS</a:t>
                      </a:r>
                      <a:endParaRPr lang="en-US" sz="2400" dirty="0"/>
                    </a:p>
                  </a:txBody>
                  <a:tcPr marT="60960" marB="60960"/>
                </a:tc>
                <a:extLst>
                  <a:ext uri="{0D108BD9-81ED-4DB2-BD59-A6C34878D82A}">
                    <a16:rowId xmlns:a16="http://schemas.microsoft.com/office/drawing/2014/main" val="10000"/>
                  </a:ext>
                </a:extLst>
              </a:tr>
              <a:tr h="853440">
                <a:tc>
                  <a:txBody>
                    <a:bodyPr/>
                    <a:lstStyle/>
                    <a:p>
                      <a:r>
                        <a:rPr lang="en-US" sz="2400" dirty="0"/>
                        <a:t>CV death/MI/stroke</a:t>
                      </a:r>
                      <a:r>
                        <a:rPr lang="en-US" sz="2400" baseline="0" dirty="0"/>
                        <a:t> rate in control group</a:t>
                      </a:r>
                      <a:endParaRPr lang="en-US" sz="2400" dirty="0"/>
                    </a:p>
                  </a:txBody>
                  <a:tcPr marT="60960" marB="60960"/>
                </a:tc>
                <a:tc>
                  <a:txBody>
                    <a:bodyPr/>
                    <a:lstStyle/>
                    <a:p>
                      <a:pPr algn="ctr"/>
                      <a:r>
                        <a:rPr lang="en-US" sz="2400" dirty="0"/>
                        <a:t>9% at median 33</a:t>
                      </a:r>
                      <a:r>
                        <a:rPr lang="en-US" sz="2400" baseline="0" dirty="0"/>
                        <a:t> months</a:t>
                      </a:r>
                      <a:endParaRPr lang="en-US" sz="2400" dirty="0"/>
                    </a:p>
                  </a:txBody>
                  <a:tcPr marT="60960" marB="60960"/>
                </a:tc>
                <a:tc>
                  <a:txBody>
                    <a:bodyPr/>
                    <a:lstStyle/>
                    <a:p>
                      <a:pPr algn="ctr"/>
                      <a:r>
                        <a:rPr lang="en-US" sz="2400" dirty="0"/>
                        <a:t>6% at mean</a:t>
                      </a:r>
                      <a:r>
                        <a:rPr lang="en-US" sz="2400" baseline="0" dirty="0"/>
                        <a:t> 24</a:t>
                      </a:r>
                      <a:r>
                        <a:rPr lang="en-US" sz="2400" dirty="0"/>
                        <a:t> months</a:t>
                      </a:r>
                    </a:p>
                  </a:txBody>
                  <a:tcPr marT="60960" marB="60960"/>
                </a:tc>
                <a:extLst>
                  <a:ext uri="{0D108BD9-81ED-4DB2-BD59-A6C34878D82A}">
                    <a16:rowId xmlns:a16="http://schemas.microsoft.com/office/drawing/2014/main" val="10001"/>
                  </a:ext>
                </a:extLst>
              </a:tr>
              <a:tr h="494453">
                <a:tc>
                  <a:txBody>
                    <a:bodyPr/>
                    <a:lstStyle/>
                    <a:p>
                      <a:r>
                        <a:rPr lang="en-US" sz="2400" dirty="0"/>
                        <a:t>CV death/MI/stroke</a:t>
                      </a:r>
                    </a:p>
                  </a:txBody>
                  <a:tcPr marT="60960" marB="60960"/>
                </a:tc>
                <a:tc>
                  <a:txBody>
                    <a:bodyPr/>
                    <a:lstStyle/>
                    <a:p>
                      <a:pPr algn="ctr"/>
                      <a:r>
                        <a:rPr lang="en-US" sz="2400" dirty="0">
                          <a:latin typeface="Wingdings"/>
                          <a:ea typeface="Wingdings"/>
                          <a:cs typeface="Wingdings"/>
                          <a:sym typeface="Wingdings"/>
                        </a:rPr>
                        <a:t></a:t>
                      </a:r>
                      <a:r>
                        <a:rPr lang="en-US" sz="2400" kern="1200" dirty="0">
                          <a:solidFill>
                            <a:schemeClr val="dk1"/>
                          </a:solidFill>
                          <a:latin typeface="+mn-lt"/>
                          <a:ea typeface="+mn-ea"/>
                          <a:cs typeface="+mn-cs"/>
                          <a:sym typeface="Wingdings"/>
                        </a:rPr>
                        <a:t>16%</a:t>
                      </a:r>
                      <a:endParaRPr lang="en-US" sz="2400" dirty="0"/>
                    </a:p>
                  </a:txBody>
                  <a:tcPr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Wingdings"/>
                          <a:ea typeface="Wingdings"/>
                          <a:cs typeface="Wingdings"/>
                          <a:sym typeface="Wingdings"/>
                        </a:rPr>
                        <a:t></a:t>
                      </a:r>
                      <a:r>
                        <a:rPr lang="en-US" sz="2400" kern="1200" dirty="0">
                          <a:solidFill>
                            <a:schemeClr val="dk1"/>
                          </a:solidFill>
                          <a:latin typeface="+mn-lt"/>
                          <a:ea typeface="+mn-ea"/>
                          <a:cs typeface="+mn-cs"/>
                          <a:sym typeface="Wingdings"/>
                        </a:rPr>
                        <a:t>26%</a:t>
                      </a:r>
                      <a:endParaRPr lang="en-US" sz="2400" dirty="0"/>
                    </a:p>
                  </a:txBody>
                  <a:tcPr marT="60960" marB="60960"/>
                </a:tc>
                <a:extLst>
                  <a:ext uri="{0D108BD9-81ED-4DB2-BD59-A6C34878D82A}">
                    <a16:rowId xmlns:a16="http://schemas.microsoft.com/office/drawing/2014/main" val="10002"/>
                  </a:ext>
                </a:extLst>
              </a:tr>
              <a:tr h="494453">
                <a:tc>
                  <a:txBody>
                    <a:bodyPr/>
                    <a:lstStyle/>
                    <a:p>
                      <a:r>
                        <a:rPr lang="en-US" sz="2400" dirty="0"/>
                        <a:t>CV death</a:t>
                      </a:r>
                    </a:p>
                  </a:txBody>
                  <a:tcPr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Wingdings"/>
                          <a:ea typeface="Wingdings"/>
                          <a:cs typeface="Wingdings"/>
                          <a:sym typeface="Wingdings"/>
                        </a:rPr>
                        <a:t></a:t>
                      </a:r>
                      <a:r>
                        <a:rPr lang="en-US" sz="2400" dirty="0">
                          <a:latin typeface="+mn-lt"/>
                          <a:ea typeface="+mn-ea"/>
                          <a:cs typeface="+mn-cs"/>
                          <a:sym typeface="Wingdings"/>
                        </a:rPr>
                        <a:t>17%</a:t>
                      </a:r>
                      <a:endParaRPr lang="en-US" sz="2400" dirty="0"/>
                    </a:p>
                  </a:txBody>
                  <a:tcPr marT="60960" marB="60960"/>
                </a:tc>
                <a:tc>
                  <a:txBody>
                    <a:bodyPr/>
                    <a:lstStyle/>
                    <a:p>
                      <a:pPr algn="ctr"/>
                      <a:r>
                        <a:rPr lang="en-US" sz="2400" dirty="0">
                          <a:latin typeface="Wingdings"/>
                          <a:ea typeface="Wingdings"/>
                          <a:cs typeface="Wingdings"/>
                          <a:sym typeface="Wingdings"/>
                        </a:rPr>
                        <a:t></a:t>
                      </a:r>
                      <a:r>
                        <a:rPr lang="en-US" sz="2400" dirty="0"/>
                        <a:t>28%</a:t>
                      </a:r>
                    </a:p>
                  </a:txBody>
                  <a:tcPr marT="60960" marB="60960"/>
                </a:tc>
                <a:extLst>
                  <a:ext uri="{0D108BD9-81ED-4DB2-BD59-A6C34878D82A}">
                    <a16:rowId xmlns:a16="http://schemas.microsoft.com/office/drawing/2014/main" val="10003"/>
                  </a:ext>
                </a:extLst>
              </a:tr>
              <a:tr h="494453">
                <a:tc>
                  <a:txBody>
                    <a:bodyPr/>
                    <a:lstStyle/>
                    <a:p>
                      <a:r>
                        <a:rPr lang="en-US" sz="2400" dirty="0"/>
                        <a:t>MI</a:t>
                      </a:r>
                    </a:p>
                  </a:txBody>
                  <a:tcPr marT="60960" marB="60960"/>
                </a:tc>
                <a:tc>
                  <a:txBody>
                    <a:bodyPr/>
                    <a:lstStyle/>
                    <a:p>
                      <a:pPr algn="ctr"/>
                      <a:r>
                        <a:rPr lang="en-US" sz="2400" dirty="0">
                          <a:latin typeface="Wingdings"/>
                          <a:ea typeface="Wingdings"/>
                          <a:cs typeface="Wingdings"/>
                          <a:sym typeface="Wingdings"/>
                        </a:rPr>
                        <a:t></a:t>
                      </a:r>
                      <a:r>
                        <a:rPr lang="en-US" sz="2400" dirty="0"/>
                        <a:t>16%</a:t>
                      </a:r>
                    </a:p>
                  </a:txBody>
                  <a:tcPr marT="60960" marB="60960"/>
                </a:tc>
                <a:tc>
                  <a:txBody>
                    <a:bodyPr/>
                    <a:lstStyle/>
                    <a:p>
                      <a:pPr algn="ctr"/>
                      <a:r>
                        <a:rPr lang="en-US" sz="2400" dirty="0">
                          <a:latin typeface="Wingdings"/>
                          <a:ea typeface="Wingdings"/>
                          <a:cs typeface="Wingdings"/>
                          <a:sym typeface="Wingdings"/>
                        </a:rPr>
                        <a:t></a:t>
                      </a:r>
                      <a:r>
                        <a:rPr lang="en-US" sz="2400" dirty="0"/>
                        <a:t>14%</a:t>
                      </a:r>
                    </a:p>
                  </a:txBody>
                  <a:tcPr marT="60960" marB="60960"/>
                </a:tc>
                <a:extLst>
                  <a:ext uri="{0D108BD9-81ED-4DB2-BD59-A6C34878D82A}">
                    <a16:rowId xmlns:a16="http://schemas.microsoft.com/office/drawing/2014/main" val="10004"/>
                  </a:ext>
                </a:extLst>
              </a:tr>
              <a:tr h="494453">
                <a:tc>
                  <a:txBody>
                    <a:bodyPr/>
                    <a:lstStyle/>
                    <a:p>
                      <a:r>
                        <a:rPr lang="en-US" sz="2400" dirty="0"/>
                        <a:t>Stroke</a:t>
                      </a:r>
                    </a:p>
                  </a:txBody>
                  <a:tcPr marT="60960" marB="60960"/>
                </a:tc>
                <a:tc>
                  <a:txBody>
                    <a:bodyPr/>
                    <a:lstStyle/>
                    <a:p>
                      <a:pPr algn="ctr"/>
                      <a:r>
                        <a:rPr lang="en-US" sz="2400" dirty="0">
                          <a:latin typeface="Wingdings"/>
                          <a:ea typeface="Wingdings"/>
                          <a:cs typeface="Wingdings"/>
                          <a:sym typeface="Wingdings"/>
                        </a:rPr>
                        <a:t></a:t>
                      </a:r>
                      <a:r>
                        <a:rPr lang="en-US" sz="2400" dirty="0"/>
                        <a:t>25%</a:t>
                      </a:r>
                    </a:p>
                  </a:txBody>
                  <a:tcPr marT="60960" marB="60960"/>
                </a:tc>
                <a:tc>
                  <a:txBody>
                    <a:bodyPr/>
                    <a:lstStyle/>
                    <a:p>
                      <a:pPr algn="ctr"/>
                      <a:r>
                        <a:rPr lang="en-US" sz="2400" dirty="0">
                          <a:latin typeface="Wingdings"/>
                          <a:ea typeface="Wingdings"/>
                          <a:cs typeface="Wingdings"/>
                          <a:sym typeface="Wingdings"/>
                        </a:rPr>
                        <a:t></a:t>
                      </a:r>
                      <a:r>
                        <a:rPr lang="en-US" sz="2400" dirty="0"/>
                        <a:t>44%</a:t>
                      </a:r>
                    </a:p>
                  </a:txBody>
                  <a:tcPr marT="60960" marB="60960"/>
                </a:tc>
                <a:extLst>
                  <a:ext uri="{0D108BD9-81ED-4DB2-BD59-A6C34878D82A}">
                    <a16:rowId xmlns:a16="http://schemas.microsoft.com/office/drawing/2014/main" val="10005"/>
                  </a:ext>
                </a:extLst>
              </a:tr>
              <a:tr h="494453">
                <a:tc>
                  <a:txBody>
                    <a:bodyPr/>
                    <a:lstStyle/>
                    <a:p>
                      <a:r>
                        <a:rPr lang="en-US" sz="2400" dirty="0"/>
                        <a:t>Major</a:t>
                      </a:r>
                      <a:r>
                        <a:rPr lang="en-US" sz="2400" baseline="0" dirty="0"/>
                        <a:t> bleeding</a:t>
                      </a:r>
                      <a:endParaRPr lang="en-US" sz="2400" dirty="0"/>
                    </a:p>
                  </a:txBody>
                  <a:tcPr marT="60960" marB="60960"/>
                </a:tc>
                <a:tc>
                  <a:txBody>
                    <a:bodyPr/>
                    <a:lstStyle/>
                    <a:p>
                      <a:pPr algn="ctr"/>
                      <a:r>
                        <a:rPr lang="en-US" sz="2400" dirty="0">
                          <a:latin typeface="Wingdings"/>
                          <a:ea typeface="Wingdings"/>
                          <a:cs typeface="Wingdings"/>
                          <a:sym typeface="Wingdings"/>
                        </a:rPr>
                        <a:t></a:t>
                      </a:r>
                      <a:r>
                        <a:rPr lang="en-US" sz="2400" dirty="0"/>
                        <a:t>130%</a:t>
                      </a:r>
                    </a:p>
                  </a:txBody>
                  <a:tcPr marT="60960" marB="60960"/>
                </a:tc>
                <a:tc>
                  <a:txBody>
                    <a:bodyPr/>
                    <a:lstStyle/>
                    <a:p>
                      <a:pPr algn="ctr"/>
                      <a:r>
                        <a:rPr lang="en-US" sz="2400" dirty="0">
                          <a:latin typeface="Wingdings"/>
                          <a:ea typeface="Wingdings"/>
                          <a:cs typeface="Wingdings"/>
                          <a:sym typeface="Wingdings"/>
                        </a:rPr>
                        <a:t></a:t>
                      </a:r>
                      <a:r>
                        <a:rPr lang="en-US" sz="2400" dirty="0"/>
                        <a:t>66%</a:t>
                      </a:r>
                    </a:p>
                  </a:txBody>
                  <a:tcPr marT="60960" marB="60960"/>
                </a:tc>
                <a:extLst>
                  <a:ext uri="{0D108BD9-81ED-4DB2-BD59-A6C34878D82A}">
                    <a16:rowId xmlns:a16="http://schemas.microsoft.com/office/drawing/2014/main" val="10006"/>
                  </a:ext>
                </a:extLst>
              </a:tr>
            </a:tbl>
          </a:graphicData>
        </a:graphic>
      </p:graphicFrame>
      <p:sp>
        <p:nvSpPr>
          <p:cNvPr id="5" name="TextBox 4"/>
          <p:cNvSpPr txBox="1"/>
          <p:nvPr/>
        </p:nvSpPr>
        <p:spPr>
          <a:xfrm>
            <a:off x="5508144" y="5889461"/>
            <a:ext cx="3635857" cy="646331"/>
          </a:xfrm>
          <a:prstGeom prst="rect">
            <a:avLst/>
          </a:prstGeom>
          <a:noFill/>
        </p:spPr>
        <p:txBody>
          <a:bodyPr wrap="square" rtlCol="0">
            <a:spAutoFit/>
          </a:bodyPr>
          <a:lstStyle/>
          <a:p>
            <a:r>
              <a:rPr lang="en-US" dirty="0"/>
              <a:t>Exclusions due to non-adherence and adverse effects in run in period</a:t>
            </a:r>
          </a:p>
        </p:txBody>
      </p:sp>
      <p:sp>
        <p:nvSpPr>
          <p:cNvPr id="6" name="TextBox 5"/>
          <p:cNvSpPr txBox="1"/>
          <p:nvPr/>
        </p:nvSpPr>
        <p:spPr>
          <a:xfrm>
            <a:off x="1" y="107037"/>
            <a:ext cx="9144000" cy="954107"/>
          </a:xfrm>
          <a:prstGeom prst="rect">
            <a:avLst/>
          </a:prstGeom>
          <a:noFill/>
        </p:spPr>
        <p:txBody>
          <a:bodyPr wrap="square" rtlCol="0">
            <a:spAutoFit/>
          </a:bodyPr>
          <a:lstStyle/>
          <a:p>
            <a:pPr algn="ctr"/>
            <a:r>
              <a:rPr lang="en-US" sz="2800" dirty="0"/>
              <a:t>Treatment Efficacy and Safety of </a:t>
            </a:r>
            <a:r>
              <a:rPr lang="en-US" sz="2800" dirty="0" err="1"/>
              <a:t>Ticagrelor</a:t>
            </a:r>
            <a:r>
              <a:rPr lang="en-US" sz="2800" dirty="0"/>
              <a:t> and </a:t>
            </a:r>
            <a:r>
              <a:rPr lang="en-US" sz="2800" dirty="0" err="1"/>
              <a:t>Rivaroxaban</a:t>
            </a:r>
            <a:r>
              <a:rPr lang="en-US" sz="2800" dirty="0"/>
              <a:t> in Addition to ASA for Longer Term Treatment Post ACS</a:t>
            </a:r>
          </a:p>
        </p:txBody>
      </p:sp>
      <p:sp>
        <p:nvSpPr>
          <p:cNvPr id="7" name="Rectangle 6"/>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71503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37558392"/>
              </p:ext>
            </p:extLst>
          </p:nvPr>
        </p:nvGraphicFramePr>
        <p:xfrm>
          <a:off x="475413" y="257663"/>
          <a:ext cx="8229600" cy="517482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53440">
                <a:tc>
                  <a:txBody>
                    <a:bodyPr/>
                    <a:lstStyle/>
                    <a:p>
                      <a:endParaRPr lang="en-US" sz="2400" dirty="0"/>
                    </a:p>
                  </a:txBody>
                  <a:tcPr marT="60960" marB="60960"/>
                </a:tc>
                <a:tc>
                  <a:txBody>
                    <a:bodyPr/>
                    <a:lstStyle/>
                    <a:p>
                      <a:pPr algn="ctr"/>
                      <a:r>
                        <a:rPr lang="en-US" sz="2400" dirty="0" err="1"/>
                        <a:t>Ticagrelor</a:t>
                      </a:r>
                      <a:r>
                        <a:rPr lang="en-US" sz="2400" dirty="0"/>
                        <a:t> 60mg BID arm in PEGASUS</a:t>
                      </a:r>
                    </a:p>
                  </a:txBody>
                  <a:tcPr marT="60960" marB="60960"/>
                </a:tc>
                <a:tc>
                  <a:txBody>
                    <a:bodyPr/>
                    <a:lstStyle/>
                    <a:p>
                      <a:pPr algn="ctr"/>
                      <a:r>
                        <a:rPr lang="en-US" sz="2400" dirty="0" err="1"/>
                        <a:t>Rivaroxaban</a:t>
                      </a:r>
                      <a:r>
                        <a:rPr lang="en-US" sz="2400" dirty="0"/>
                        <a:t> 2.5mg BID  CAD arm in COMPASS</a:t>
                      </a:r>
                    </a:p>
                  </a:txBody>
                  <a:tcPr marT="60960" marB="60960"/>
                </a:tc>
                <a:extLst>
                  <a:ext uri="{0D108BD9-81ED-4DB2-BD59-A6C34878D82A}">
                    <a16:rowId xmlns:a16="http://schemas.microsoft.com/office/drawing/2014/main" val="10000"/>
                  </a:ext>
                </a:extLst>
              </a:tr>
              <a:tr h="494453">
                <a:tc>
                  <a:txBody>
                    <a:bodyPr/>
                    <a:lstStyle/>
                    <a:p>
                      <a:r>
                        <a:rPr lang="en-US" sz="2400" dirty="0"/>
                        <a:t>Age</a:t>
                      </a:r>
                    </a:p>
                  </a:txBody>
                  <a:tcPr marT="60960" marB="60960"/>
                </a:tc>
                <a:tc>
                  <a:txBody>
                    <a:bodyPr/>
                    <a:lstStyle/>
                    <a:p>
                      <a:pPr algn="ctr"/>
                      <a:r>
                        <a:rPr lang="en-US" sz="2400" dirty="0"/>
                        <a:t>65</a:t>
                      </a:r>
                    </a:p>
                  </a:txBody>
                  <a:tcPr marT="60960" marB="60960"/>
                </a:tc>
                <a:tc>
                  <a:txBody>
                    <a:bodyPr/>
                    <a:lstStyle/>
                    <a:p>
                      <a:pPr algn="ctr"/>
                      <a:r>
                        <a:rPr lang="en-US" sz="2400" dirty="0"/>
                        <a:t>69</a:t>
                      </a:r>
                    </a:p>
                  </a:txBody>
                  <a:tcPr marT="60960" marB="60960"/>
                </a:tc>
                <a:extLst>
                  <a:ext uri="{0D108BD9-81ED-4DB2-BD59-A6C34878D82A}">
                    <a16:rowId xmlns:a16="http://schemas.microsoft.com/office/drawing/2014/main" val="10001"/>
                  </a:ext>
                </a:extLst>
              </a:tr>
              <a:tr h="494453">
                <a:tc>
                  <a:txBody>
                    <a:bodyPr/>
                    <a:lstStyle/>
                    <a:p>
                      <a:r>
                        <a:rPr lang="en-US" sz="2400" dirty="0"/>
                        <a:t>Male</a:t>
                      </a:r>
                    </a:p>
                  </a:txBody>
                  <a:tcPr marT="60960" marB="60960"/>
                </a:tc>
                <a:tc>
                  <a:txBody>
                    <a:bodyPr/>
                    <a:lstStyle/>
                    <a:p>
                      <a:pPr algn="ctr"/>
                      <a:r>
                        <a:rPr lang="en-US" sz="2400" dirty="0"/>
                        <a:t>76%</a:t>
                      </a:r>
                    </a:p>
                  </a:txBody>
                  <a:tcPr marT="60960" marB="60960"/>
                </a:tc>
                <a:tc>
                  <a:txBody>
                    <a:bodyPr/>
                    <a:lstStyle/>
                    <a:p>
                      <a:pPr algn="ctr"/>
                      <a:r>
                        <a:rPr lang="en-US" sz="2400" dirty="0"/>
                        <a:t>79%</a:t>
                      </a:r>
                    </a:p>
                  </a:txBody>
                  <a:tcPr marT="60960" marB="60960"/>
                </a:tc>
                <a:extLst>
                  <a:ext uri="{0D108BD9-81ED-4DB2-BD59-A6C34878D82A}">
                    <a16:rowId xmlns:a16="http://schemas.microsoft.com/office/drawing/2014/main" val="10002"/>
                  </a:ext>
                </a:extLst>
              </a:tr>
              <a:tr h="494453">
                <a:tc>
                  <a:txBody>
                    <a:bodyPr/>
                    <a:lstStyle/>
                    <a:p>
                      <a:r>
                        <a:rPr lang="en-US" sz="2400" dirty="0"/>
                        <a:t>Diabetes</a:t>
                      </a:r>
                    </a:p>
                  </a:txBody>
                  <a:tcPr marT="60960" marB="60960"/>
                </a:tc>
                <a:tc>
                  <a:txBody>
                    <a:bodyPr/>
                    <a:lstStyle/>
                    <a:p>
                      <a:pPr algn="ctr"/>
                      <a:r>
                        <a:rPr lang="en-US" sz="2400" dirty="0"/>
                        <a:t>33%</a:t>
                      </a:r>
                    </a:p>
                  </a:txBody>
                  <a:tcPr marT="60960" marB="60960"/>
                </a:tc>
                <a:tc>
                  <a:txBody>
                    <a:bodyPr/>
                    <a:lstStyle/>
                    <a:p>
                      <a:pPr algn="ctr"/>
                      <a:r>
                        <a:rPr lang="en-US" sz="2400" dirty="0"/>
                        <a:t>37%</a:t>
                      </a:r>
                    </a:p>
                  </a:txBody>
                  <a:tcPr marT="60960" marB="60960"/>
                </a:tc>
                <a:extLst>
                  <a:ext uri="{0D108BD9-81ED-4DB2-BD59-A6C34878D82A}">
                    <a16:rowId xmlns:a16="http://schemas.microsoft.com/office/drawing/2014/main" val="10003"/>
                  </a:ext>
                </a:extLst>
              </a:tr>
              <a:tr h="494453">
                <a:tc>
                  <a:txBody>
                    <a:bodyPr/>
                    <a:lstStyle/>
                    <a:p>
                      <a:r>
                        <a:rPr lang="en-US" sz="2400" dirty="0"/>
                        <a:t>PAD</a:t>
                      </a:r>
                    </a:p>
                  </a:txBody>
                  <a:tcPr marT="60960" marB="60960"/>
                </a:tc>
                <a:tc>
                  <a:txBody>
                    <a:bodyPr/>
                    <a:lstStyle/>
                    <a:p>
                      <a:pPr algn="ctr"/>
                      <a:r>
                        <a:rPr lang="en-US" sz="2400" dirty="0"/>
                        <a:t>5%</a:t>
                      </a:r>
                    </a:p>
                  </a:txBody>
                  <a:tcPr marT="60960" marB="60960"/>
                </a:tc>
                <a:tc>
                  <a:txBody>
                    <a:bodyPr/>
                    <a:lstStyle/>
                    <a:p>
                      <a:pPr algn="ctr"/>
                      <a:r>
                        <a:rPr lang="en-US" sz="2400" dirty="0"/>
                        <a:t>20%</a:t>
                      </a:r>
                    </a:p>
                  </a:txBody>
                  <a:tcPr marT="60960" marB="60960"/>
                </a:tc>
                <a:extLst>
                  <a:ext uri="{0D108BD9-81ED-4DB2-BD59-A6C34878D82A}">
                    <a16:rowId xmlns:a16="http://schemas.microsoft.com/office/drawing/2014/main" val="10004"/>
                  </a:ext>
                </a:extLst>
              </a:tr>
              <a:tr h="494453">
                <a:tc>
                  <a:txBody>
                    <a:bodyPr/>
                    <a:lstStyle/>
                    <a:p>
                      <a:r>
                        <a:rPr lang="en-US" sz="2400" dirty="0"/>
                        <a:t>Prior MI</a:t>
                      </a:r>
                    </a:p>
                  </a:txBody>
                  <a:tcPr marT="60960" marB="60960"/>
                </a:tc>
                <a:tc>
                  <a:txBody>
                    <a:bodyPr/>
                    <a:lstStyle/>
                    <a:p>
                      <a:pPr algn="ctr"/>
                      <a:r>
                        <a:rPr lang="en-US" sz="2400" dirty="0"/>
                        <a:t>100%</a:t>
                      </a:r>
                    </a:p>
                  </a:txBody>
                  <a:tcPr marT="60960" marB="60960"/>
                </a:tc>
                <a:tc>
                  <a:txBody>
                    <a:bodyPr/>
                    <a:lstStyle/>
                    <a:p>
                      <a:pPr algn="ctr"/>
                      <a:r>
                        <a:rPr lang="en-US" sz="2400" dirty="0"/>
                        <a:t>68%</a:t>
                      </a:r>
                    </a:p>
                  </a:txBody>
                  <a:tcPr marT="60960" marB="60960"/>
                </a:tc>
                <a:extLst>
                  <a:ext uri="{0D108BD9-81ED-4DB2-BD59-A6C34878D82A}">
                    <a16:rowId xmlns:a16="http://schemas.microsoft.com/office/drawing/2014/main" val="10005"/>
                  </a:ext>
                </a:extLst>
              </a:tr>
              <a:tr h="494453">
                <a:tc>
                  <a:txBody>
                    <a:bodyPr/>
                    <a:lstStyle/>
                    <a:p>
                      <a:r>
                        <a:rPr lang="en-US" sz="2400" dirty="0"/>
                        <a:t>Time</a:t>
                      </a:r>
                      <a:r>
                        <a:rPr lang="en-US" sz="2400" baseline="0" dirty="0"/>
                        <a:t> from MI</a:t>
                      </a:r>
                      <a:endParaRPr lang="en-US" sz="2400" dirty="0"/>
                    </a:p>
                  </a:txBody>
                  <a:tcPr marT="60960" marB="60960"/>
                </a:tc>
                <a:tc>
                  <a:txBody>
                    <a:bodyPr/>
                    <a:lstStyle/>
                    <a:p>
                      <a:pPr algn="ctr"/>
                      <a:r>
                        <a:rPr lang="en-US" sz="2400" dirty="0"/>
                        <a:t>Median 1.7yrs</a:t>
                      </a:r>
                    </a:p>
                  </a:txBody>
                  <a:tcPr marT="60960" marB="60960"/>
                </a:tc>
                <a:tc>
                  <a:txBody>
                    <a:bodyPr/>
                    <a:lstStyle/>
                    <a:p>
                      <a:pPr algn="ctr"/>
                      <a:r>
                        <a:rPr lang="en-US" sz="2400" dirty="0"/>
                        <a:t>Median 7.1yrs</a:t>
                      </a:r>
                    </a:p>
                  </a:txBody>
                  <a:tcPr marT="60960" marB="60960"/>
                </a:tc>
                <a:extLst>
                  <a:ext uri="{0D108BD9-81ED-4DB2-BD59-A6C34878D82A}">
                    <a16:rowId xmlns:a16="http://schemas.microsoft.com/office/drawing/2014/main" val="10006"/>
                  </a:ext>
                </a:extLst>
              </a:tr>
              <a:tr h="494453">
                <a:tc>
                  <a:txBody>
                    <a:bodyPr/>
                    <a:lstStyle/>
                    <a:p>
                      <a:r>
                        <a:rPr lang="en-US" sz="2400" dirty="0"/>
                        <a:t>Prior PCI</a:t>
                      </a:r>
                    </a:p>
                  </a:txBody>
                  <a:tcPr marT="60960" marB="60960"/>
                </a:tc>
                <a:tc>
                  <a:txBody>
                    <a:bodyPr/>
                    <a:lstStyle/>
                    <a:p>
                      <a:pPr algn="ctr"/>
                      <a:r>
                        <a:rPr lang="en-US" sz="2400" dirty="0"/>
                        <a:t>84%</a:t>
                      </a:r>
                    </a:p>
                  </a:txBody>
                  <a:tcPr marT="60960" marB="60960"/>
                </a:tc>
                <a:tc>
                  <a:txBody>
                    <a:bodyPr/>
                    <a:lstStyle/>
                    <a:p>
                      <a:pPr algn="ctr"/>
                      <a:r>
                        <a:rPr lang="en-US" sz="2400" dirty="0"/>
                        <a:t>60%</a:t>
                      </a:r>
                    </a:p>
                  </a:txBody>
                  <a:tcPr marT="60960" marB="60960"/>
                </a:tc>
                <a:extLst>
                  <a:ext uri="{0D108BD9-81ED-4DB2-BD59-A6C34878D82A}">
                    <a16:rowId xmlns:a16="http://schemas.microsoft.com/office/drawing/2014/main" val="10007"/>
                  </a:ext>
                </a:extLst>
              </a:tr>
              <a:tr h="494453">
                <a:tc>
                  <a:txBody>
                    <a:bodyPr/>
                    <a:lstStyle/>
                    <a:p>
                      <a:r>
                        <a:rPr lang="en-US" sz="2400" dirty="0" err="1"/>
                        <a:t>Multivessel</a:t>
                      </a:r>
                      <a:r>
                        <a:rPr lang="en-US" sz="2400" dirty="0"/>
                        <a:t> CAD</a:t>
                      </a:r>
                    </a:p>
                  </a:txBody>
                  <a:tcPr marT="60960" marB="60960"/>
                </a:tc>
                <a:tc>
                  <a:txBody>
                    <a:bodyPr/>
                    <a:lstStyle/>
                    <a:p>
                      <a:pPr algn="ctr"/>
                      <a:r>
                        <a:rPr lang="en-US" sz="2400" dirty="0"/>
                        <a:t>60%</a:t>
                      </a:r>
                    </a:p>
                  </a:txBody>
                  <a:tcPr marT="60960" marB="60960"/>
                </a:tc>
                <a:tc>
                  <a:txBody>
                    <a:bodyPr/>
                    <a:lstStyle/>
                    <a:p>
                      <a:pPr algn="ctr"/>
                      <a:r>
                        <a:rPr lang="en-US" sz="2400" dirty="0"/>
                        <a:t>63%</a:t>
                      </a:r>
                    </a:p>
                  </a:txBody>
                  <a:tcPr marT="60960" marB="60960"/>
                </a:tc>
                <a:extLst>
                  <a:ext uri="{0D108BD9-81ED-4DB2-BD59-A6C34878D82A}">
                    <a16:rowId xmlns:a16="http://schemas.microsoft.com/office/drawing/2014/main" val="10008"/>
                  </a:ext>
                </a:extLst>
              </a:tr>
            </a:tbl>
          </a:graphicData>
        </a:graphic>
      </p:graphicFrame>
      <p:sp>
        <p:nvSpPr>
          <p:cNvPr id="6" name="Rectangle 5"/>
          <p:cNvSpPr/>
          <p:nvPr/>
        </p:nvSpPr>
        <p:spPr>
          <a:xfrm>
            <a:off x="405570" y="2948118"/>
            <a:ext cx="8378220" cy="200617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67420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80" y="842063"/>
            <a:ext cx="8229600" cy="1143000"/>
          </a:xfrm>
        </p:spPr>
        <p:txBody>
          <a:bodyPr/>
          <a:lstStyle/>
          <a:p>
            <a:r>
              <a:rPr lang="en-US" dirty="0"/>
              <a:t>Two Effective Therapies With Reasonably Acceptable Bleeding Risk</a:t>
            </a:r>
          </a:p>
        </p:txBody>
      </p:sp>
      <p:sp>
        <p:nvSpPr>
          <p:cNvPr id="3" name="Content Placeholder 2"/>
          <p:cNvSpPr>
            <a:spLocks noGrp="1"/>
          </p:cNvSpPr>
          <p:nvPr>
            <p:ph idx="1"/>
          </p:nvPr>
        </p:nvSpPr>
        <p:spPr>
          <a:xfrm>
            <a:off x="457200" y="2451841"/>
            <a:ext cx="8229600" cy="4525963"/>
          </a:xfrm>
        </p:spPr>
        <p:txBody>
          <a:bodyPr/>
          <a:lstStyle/>
          <a:p>
            <a:r>
              <a:rPr lang="en-US" u="sng" dirty="0"/>
              <a:t>If no significant bleeding on DAPT during 1</a:t>
            </a:r>
            <a:r>
              <a:rPr lang="en-US" u="sng" baseline="30000" dirty="0"/>
              <a:t>st</a:t>
            </a:r>
            <a:r>
              <a:rPr lang="en-US" u="sng" dirty="0"/>
              <a:t> year after ACS, nor at increased risk for bleeding</a:t>
            </a:r>
            <a:r>
              <a:rPr lang="en-US" dirty="0"/>
              <a:t>, consider particularly among patients at higher risk for CV events, both </a:t>
            </a:r>
          </a:p>
          <a:p>
            <a:pPr lvl="1"/>
            <a:r>
              <a:rPr lang="en-US" dirty="0"/>
              <a:t>Continuation of P2Y</a:t>
            </a:r>
            <a:r>
              <a:rPr lang="en-US" baseline="-25000" dirty="0"/>
              <a:t>12</a:t>
            </a:r>
          </a:p>
          <a:p>
            <a:pPr lvl="1"/>
            <a:r>
              <a:rPr lang="en-US" dirty="0"/>
              <a:t>Switching P2Y</a:t>
            </a:r>
            <a:r>
              <a:rPr lang="en-US" baseline="-25000" dirty="0"/>
              <a:t>12</a:t>
            </a:r>
            <a:r>
              <a:rPr lang="en-US" dirty="0"/>
              <a:t> to </a:t>
            </a:r>
            <a:r>
              <a:rPr lang="en-US" dirty="0" err="1"/>
              <a:t>Rivaroxaban</a:t>
            </a:r>
            <a:r>
              <a:rPr lang="en-US" dirty="0"/>
              <a:t> </a:t>
            </a:r>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907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4820"/>
            <a:ext cx="8229600" cy="672089"/>
          </a:xfrm>
        </p:spPr>
        <p:txBody>
          <a:bodyPr/>
          <a:lstStyle/>
          <a:p>
            <a:r>
              <a:rPr lang="en-US" sz="4000" dirty="0"/>
              <a:t>My Personal Potential Differentiators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38344424"/>
              </p:ext>
            </p:extLst>
          </p:nvPr>
        </p:nvGraphicFramePr>
        <p:xfrm>
          <a:off x="457200" y="2436910"/>
          <a:ext cx="8229600" cy="4226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28320">
                <a:tc>
                  <a:txBody>
                    <a:bodyPr/>
                    <a:lstStyle/>
                    <a:p>
                      <a:endParaRPr lang="en-US" sz="2000" dirty="0"/>
                    </a:p>
                  </a:txBody>
                  <a:tcPr marT="60960" marB="60960"/>
                </a:tc>
                <a:tc>
                  <a:txBody>
                    <a:bodyPr/>
                    <a:lstStyle/>
                    <a:p>
                      <a:pPr algn="ctr"/>
                      <a:r>
                        <a:rPr lang="en-US" sz="2000" dirty="0"/>
                        <a:t>P2Y</a:t>
                      </a:r>
                      <a:r>
                        <a:rPr lang="en-US" sz="2000" baseline="-25000" dirty="0"/>
                        <a:t>12</a:t>
                      </a:r>
                      <a:r>
                        <a:rPr lang="en-US" sz="2000" baseline="0" dirty="0"/>
                        <a:t> receptor inhibitor</a:t>
                      </a:r>
                      <a:endParaRPr lang="en-US" sz="2000" dirty="0"/>
                    </a:p>
                  </a:txBody>
                  <a:tcPr marT="60960" marB="60960"/>
                </a:tc>
                <a:tc>
                  <a:txBody>
                    <a:bodyPr/>
                    <a:lstStyle/>
                    <a:p>
                      <a:pPr algn="ctr"/>
                      <a:r>
                        <a:rPr lang="en-US" sz="2000" dirty="0" err="1"/>
                        <a:t>Rivaroxaban</a:t>
                      </a:r>
                      <a:endParaRPr lang="en-US" sz="2000" dirty="0"/>
                    </a:p>
                  </a:txBody>
                  <a:tcPr marT="60960" marB="60960"/>
                </a:tc>
                <a:extLst>
                  <a:ext uri="{0D108BD9-81ED-4DB2-BD59-A6C34878D82A}">
                    <a16:rowId xmlns:a16="http://schemas.microsoft.com/office/drawing/2014/main" val="10000"/>
                  </a:ext>
                </a:extLst>
              </a:tr>
              <a:tr h="528320">
                <a:tc>
                  <a:txBody>
                    <a:bodyPr/>
                    <a:lstStyle/>
                    <a:p>
                      <a:r>
                        <a:rPr lang="en-US" sz="2000" dirty="0" err="1"/>
                        <a:t>Polyvascular</a:t>
                      </a:r>
                      <a:r>
                        <a:rPr lang="en-US" sz="2000" dirty="0"/>
                        <a:t> disease</a:t>
                      </a:r>
                    </a:p>
                  </a:txBody>
                  <a:tcPr marT="60960" marB="60960"/>
                </a:tc>
                <a:tc>
                  <a:txBody>
                    <a:bodyPr/>
                    <a:lstStyle/>
                    <a:p>
                      <a:pPr algn="ctr"/>
                      <a:endParaRPr lang="en-US" sz="2000" dirty="0"/>
                    </a:p>
                  </a:txBody>
                  <a:tcPr marT="60960" marB="60960"/>
                </a:tc>
                <a:tc>
                  <a:txBody>
                    <a:bodyPr/>
                    <a:lstStyle/>
                    <a:p>
                      <a:pPr algn="ctr"/>
                      <a:r>
                        <a:rPr lang="en-US" sz="2000" dirty="0">
                          <a:latin typeface="Zapf Dingbats"/>
                          <a:ea typeface="Zapf Dingbats"/>
                          <a:cs typeface="Zapf Dingbats"/>
                          <a:sym typeface="Zapf Dingbats"/>
                        </a:rPr>
                        <a:t>✔</a:t>
                      </a:r>
                      <a:endParaRPr lang="en-US" sz="2000" dirty="0"/>
                    </a:p>
                  </a:txBody>
                  <a:tcPr marT="60960" marB="60960"/>
                </a:tc>
                <a:extLst>
                  <a:ext uri="{0D108BD9-81ED-4DB2-BD59-A6C34878D82A}">
                    <a16:rowId xmlns:a16="http://schemas.microsoft.com/office/drawing/2014/main" val="10001"/>
                  </a:ext>
                </a:extLst>
              </a:tr>
              <a:tr h="528320">
                <a:tc>
                  <a:txBody>
                    <a:bodyPr/>
                    <a:lstStyle/>
                    <a:p>
                      <a:r>
                        <a:rPr lang="en-US" sz="2000" dirty="0"/>
                        <a:t>Recurrent MI/PCI</a:t>
                      </a:r>
                    </a:p>
                  </a:txBody>
                  <a:tcPr marT="60960" marB="60960"/>
                </a:tc>
                <a:tc>
                  <a:txBody>
                    <a:bodyPr/>
                    <a:lstStyle/>
                    <a:p>
                      <a:pPr algn="ctr"/>
                      <a:r>
                        <a:rPr lang="en-US" sz="2000" dirty="0">
                          <a:latin typeface="Zapf Dingbats"/>
                          <a:ea typeface="Zapf Dingbats"/>
                          <a:cs typeface="Zapf Dingbats"/>
                          <a:sym typeface="Zapf Dingbats"/>
                        </a:rPr>
                        <a:t>✔</a:t>
                      </a:r>
                      <a:endParaRPr lang="en-US" sz="2000" dirty="0"/>
                    </a:p>
                  </a:txBody>
                  <a:tcPr marT="60960" marB="60960"/>
                </a:tc>
                <a:tc>
                  <a:txBody>
                    <a:bodyPr/>
                    <a:lstStyle/>
                    <a:p>
                      <a:pPr algn="ctr"/>
                      <a:endParaRPr lang="en-US" sz="2000"/>
                    </a:p>
                  </a:txBody>
                  <a:tcPr marT="60960" marB="60960"/>
                </a:tc>
                <a:extLst>
                  <a:ext uri="{0D108BD9-81ED-4DB2-BD59-A6C34878D82A}">
                    <a16:rowId xmlns:a16="http://schemas.microsoft.com/office/drawing/2014/main" val="10002"/>
                  </a:ext>
                </a:extLst>
              </a:tr>
              <a:tr h="528320">
                <a:tc>
                  <a:txBody>
                    <a:bodyPr/>
                    <a:lstStyle/>
                    <a:p>
                      <a:r>
                        <a:rPr lang="en-US" sz="2000" dirty="0"/>
                        <a:t>Complex PCI</a:t>
                      </a:r>
                    </a:p>
                  </a:txBody>
                  <a:tcPr marT="60960" marB="60960"/>
                </a:tc>
                <a:tc>
                  <a:txBody>
                    <a:bodyPr/>
                    <a:lstStyle/>
                    <a:p>
                      <a:pPr algn="ctr"/>
                      <a:r>
                        <a:rPr lang="en-US" sz="2000" dirty="0">
                          <a:latin typeface="Zapf Dingbats"/>
                          <a:ea typeface="Zapf Dingbats"/>
                          <a:cs typeface="Zapf Dingbats"/>
                          <a:sym typeface="Zapf Dingbats"/>
                        </a:rPr>
                        <a:t>✔</a:t>
                      </a:r>
                      <a:endParaRPr lang="en-US" sz="2000" dirty="0"/>
                    </a:p>
                  </a:txBody>
                  <a:tcPr marT="60960" marB="60960"/>
                </a:tc>
                <a:tc>
                  <a:txBody>
                    <a:bodyPr/>
                    <a:lstStyle/>
                    <a:p>
                      <a:pPr algn="ctr"/>
                      <a:endParaRPr lang="en-US" sz="2000"/>
                    </a:p>
                  </a:txBody>
                  <a:tcPr marT="60960" marB="60960"/>
                </a:tc>
                <a:extLst>
                  <a:ext uri="{0D108BD9-81ED-4DB2-BD59-A6C34878D82A}">
                    <a16:rowId xmlns:a16="http://schemas.microsoft.com/office/drawing/2014/main" val="10003"/>
                  </a:ext>
                </a:extLst>
              </a:tr>
              <a:tr h="528320">
                <a:tc>
                  <a:txBody>
                    <a:bodyPr/>
                    <a:lstStyle/>
                    <a:p>
                      <a:r>
                        <a:rPr lang="en-US" sz="2000" dirty="0"/>
                        <a:t>Prior stent thrombosis</a:t>
                      </a:r>
                    </a:p>
                  </a:txBody>
                  <a:tcPr marT="60960" marB="60960"/>
                </a:tc>
                <a:tc>
                  <a:txBody>
                    <a:bodyPr/>
                    <a:lstStyle/>
                    <a:p>
                      <a:pPr algn="ctr"/>
                      <a:r>
                        <a:rPr lang="en-US" sz="2000" dirty="0">
                          <a:latin typeface="Zapf Dingbats"/>
                          <a:ea typeface="Zapf Dingbats"/>
                          <a:cs typeface="Zapf Dingbats"/>
                          <a:sym typeface="Zapf Dingbats"/>
                        </a:rPr>
                        <a:t>✔</a:t>
                      </a:r>
                      <a:endParaRPr lang="en-US" sz="2000" dirty="0"/>
                    </a:p>
                  </a:txBody>
                  <a:tcPr marT="60960" marB="60960"/>
                </a:tc>
                <a:tc>
                  <a:txBody>
                    <a:bodyPr/>
                    <a:lstStyle/>
                    <a:p>
                      <a:pPr algn="ctr"/>
                      <a:endParaRPr lang="en-US" sz="2000"/>
                    </a:p>
                  </a:txBody>
                  <a:tcPr marT="60960" marB="60960"/>
                </a:tc>
                <a:extLst>
                  <a:ext uri="{0D108BD9-81ED-4DB2-BD59-A6C34878D82A}">
                    <a16:rowId xmlns:a16="http://schemas.microsoft.com/office/drawing/2014/main" val="10004"/>
                  </a:ext>
                </a:extLst>
              </a:tr>
              <a:tr h="528320">
                <a:tc>
                  <a:txBody>
                    <a:bodyPr/>
                    <a:lstStyle/>
                    <a:p>
                      <a:r>
                        <a:rPr lang="en-US" sz="2000" dirty="0"/>
                        <a:t>Time</a:t>
                      </a:r>
                      <a:r>
                        <a:rPr lang="en-US" sz="2000" baseline="0" dirty="0"/>
                        <a:t> of MI</a:t>
                      </a:r>
                      <a:endParaRPr lang="en-US" sz="2000" dirty="0"/>
                    </a:p>
                  </a:txBody>
                  <a:tcPr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p>
                  </a:txBody>
                  <a:tcPr marT="60960" marB="60960"/>
                </a:tc>
                <a:tc>
                  <a:txBody>
                    <a:bodyPr/>
                    <a:lstStyle/>
                    <a:p>
                      <a:pPr algn="ctr"/>
                      <a:endParaRPr lang="en-US" sz="2000" dirty="0"/>
                    </a:p>
                  </a:txBody>
                  <a:tcPr marT="60960" marB="60960"/>
                </a:tc>
                <a:extLst>
                  <a:ext uri="{0D108BD9-81ED-4DB2-BD59-A6C34878D82A}">
                    <a16:rowId xmlns:a16="http://schemas.microsoft.com/office/drawing/2014/main" val="10005"/>
                  </a:ext>
                </a:extLst>
              </a:tr>
              <a:tr h="528320">
                <a:tc>
                  <a:txBody>
                    <a:bodyPr/>
                    <a:lstStyle/>
                    <a:p>
                      <a:r>
                        <a:rPr lang="en-US" sz="2000" baseline="0" dirty="0"/>
                        <a:t>   </a:t>
                      </a:r>
                      <a:r>
                        <a:rPr lang="en-US" sz="2000" dirty="0"/>
                        <a:t>1-3 </a:t>
                      </a:r>
                      <a:r>
                        <a:rPr lang="en-US" sz="2000" dirty="0" err="1"/>
                        <a:t>yrs</a:t>
                      </a:r>
                      <a:r>
                        <a:rPr lang="en-US" sz="2000" dirty="0"/>
                        <a:t> ago</a:t>
                      </a:r>
                    </a:p>
                  </a:txBody>
                  <a:tcPr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a:t>
                      </a:r>
                      <a:r>
                        <a:rPr lang="en-US" sz="2000" dirty="0">
                          <a:latin typeface="Zapf Dingbats"/>
                          <a:ea typeface="Zapf Dingbats"/>
                          <a:cs typeface="Zapf Dingbats"/>
                          <a:sym typeface="Zapf Dingbats"/>
                        </a:rPr>
                        <a:t> ✔</a:t>
                      </a:r>
                      <a:endParaRPr lang="en-US" sz="2000" dirty="0"/>
                    </a:p>
                  </a:txBody>
                  <a:tcPr marT="60960" marB="60960"/>
                </a:tc>
                <a:tc>
                  <a:txBody>
                    <a:bodyPr/>
                    <a:lstStyle/>
                    <a:p>
                      <a:pPr algn="ctr"/>
                      <a:endParaRPr lang="en-US" sz="2000" dirty="0"/>
                    </a:p>
                  </a:txBody>
                  <a:tcPr marT="60960" marB="60960"/>
                </a:tc>
                <a:extLst>
                  <a:ext uri="{0D108BD9-81ED-4DB2-BD59-A6C34878D82A}">
                    <a16:rowId xmlns:a16="http://schemas.microsoft.com/office/drawing/2014/main" val="10006"/>
                  </a:ext>
                </a:extLst>
              </a:tr>
              <a:tr h="528320">
                <a:tc>
                  <a:txBody>
                    <a:bodyPr/>
                    <a:lstStyle/>
                    <a:p>
                      <a:r>
                        <a:rPr lang="en-US" sz="2000" baseline="0" dirty="0"/>
                        <a:t>   &gt;3 </a:t>
                      </a:r>
                      <a:r>
                        <a:rPr lang="en-US" sz="2000" baseline="0" dirty="0" err="1"/>
                        <a:t>yrs</a:t>
                      </a:r>
                      <a:r>
                        <a:rPr lang="en-US" sz="2000" baseline="0" dirty="0"/>
                        <a:t> ago</a:t>
                      </a:r>
                      <a:endParaRPr lang="en-US" sz="2000" dirty="0"/>
                    </a:p>
                  </a:txBody>
                  <a:tcPr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p>
                  </a:txBody>
                  <a:tcPr marT="60960" marB="609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a:t>
                      </a:r>
                      <a:r>
                        <a:rPr lang="en-US" sz="2000" dirty="0">
                          <a:latin typeface="Zapf Dingbats"/>
                          <a:ea typeface="Zapf Dingbats"/>
                          <a:cs typeface="Zapf Dingbats"/>
                          <a:sym typeface="Zapf Dingbats"/>
                        </a:rPr>
                        <a:t> ✔</a:t>
                      </a:r>
                      <a:endParaRPr lang="en-US" sz="2000" dirty="0"/>
                    </a:p>
                  </a:txBody>
                  <a:tcPr marT="60960" marB="60960"/>
                </a:tc>
                <a:extLst>
                  <a:ext uri="{0D108BD9-81ED-4DB2-BD59-A6C34878D82A}">
                    <a16:rowId xmlns:a16="http://schemas.microsoft.com/office/drawing/2014/main" val="10007"/>
                  </a:ext>
                </a:extLst>
              </a:tr>
            </a:tbl>
          </a:graphicData>
        </a:graphic>
      </p:graphicFrame>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3" name="Rectangle 2"/>
          <p:cNvSpPr/>
          <p:nvPr/>
        </p:nvSpPr>
        <p:spPr>
          <a:xfrm>
            <a:off x="457200" y="195161"/>
            <a:ext cx="8462682" cy="1569660"/>
          </a:xfrm>
          <a:prstGeom prst="rect">
            <a:avLst/>
          </a:prstGeom>
        </p:spPr>
        <p:txBody>
          <a:bodyPr wrap="square">
            <a:spAutoFit/>
          </a:bodyPr>
          <a:lstStyle/>
          <a:p>
            <a:pPr marL="342900" indent="-342900">
              <a:spcBef>
                <a:spcPts val="600"/>
              </a:spcBef>
              <a:spcAft>
                <a:spcPts val="600"/>
              </a:spcAft>
              <a:buFont typeface="Arial"/>
              <a:buChar char="•"/>
            </a:pPr>
            <a:r>
              <a:rPr lang="en-US" sz="2400" dirty="0">
                <a:latin typeface="Arial" panose="020B0604020202020204" pitchFamily="34" charset="0"/>
                <a:cs typeface="Arial" panose="020B0604020202020204" pitchFamily="34" charset="0"/>
              </a:rPr>
              <a:t>Potent antiplatelet and antithrombotic strategies both reduce ischemic risk and increase bleeding but with net benefit and mortality reductions in the highest risk populations</a:t>
            </a:r>
          </a:p>
        </p:txBody>
      </p:sp>
    </p:spTree>
    <p:extLst>
      <p:ext uri="{BB962C8B-B14F-4D97-AF65-F5344CB8AC3E}">
        <p14:creationId xmlns:p14="http://schemas.microsoft.com/office/powerpoint/2010/main" val="2308985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0522"/>
            <a:ext cx="7772400" cy="1470025"/>
          </a:xfrm>
        </p:spPr>
        <p:txBody>
          <a:bodyPr>
            <a:normAutofit fontScale="90000"/>
          </a:bodyPr>
          <a:lstStyle/>
          <a:p>
            <a:br>
              <a:rPr lang="en-US" sz="4000" dirty="0"/>
            </a:br>
            <a:br>
              <a:rPr lang="en-US" sz="4000" dirty="0"/>
            </a:br>
            <a:r>
              <a:rPr lang="en-US" sz="4000" dirty="0"/>
              <a:t>Management of Patients with Stable CAD/PAD:</a:t>
            </a:r>
            <a:br>
              <a:rPr lang="en-US" dirty="0"/>
            </a:br>
            <a:br>
              <a:rPr lang="en-US" dirty="0">
                <a:solidFill>
                  <a:srgbClr val="800000"/>
                </a:solidFill>
              </a:rPr>
            </a:br>
            <a:r>
              <a:rPr lang="en-US" u="sng" dirty="0">
                <a:solidFill>
                  <a:srgbClr val="800000"/>
                </a:solidFill>
              </a:rPr>
              <a:t>The Evidence Supports (the </a:t>
            </a:r>
            <a:br>
              <a:rPr lang="en-US" u="sng" dirty="0">
                <a:solidFill>
                  <a:srgbClr val="800000"/>
                </a:solidFill>
              </a:rPr>
            </a:br>
            <a:r>
              <a:rPr lang="en-US" u="sng" dirty="0">
                <a:solidFill>
                  <a:srgbClr val="800000"/>
                </a:solidFill>
              </a:rPr>
              <a:t>Option for) Dual </a:t>
            </a:r>
            <a:r>
              <a:rPr lang="en-US" u="sng">
                <a:solidFill>
                  <a:srgbClr val="800000"/>
                </a:solidFill>
              </a:rPr>
              <a:t>Pathway Inhibition</a:t>
            </a:r>
            <a:br>
              <a:rPr lang="en-US" dirty="0">
                <a:solidFill>
                  <a:srgbClr val="800000"/>
                </a:solidFill>
              </a:rPr>
            </a:br>
            <a:br>
              <a:rPr lang="en-US" dirty="0"/>
            </a:br>
            <a:r>
              <a:rPr lang="en-US" dirty="0"/>
              <a:t>Choose Dual Pathway for the Appropriate Patient</a:t>
            </a:r>
            <a:br>
              <a:rPr lang="en-US" dirty="0"/>
            </a:br>
            <a:endParaRPr lang="en-US" dirty="0"/>
          </a:p>
        </p:txBody>
      </p:sp>
      <p:sp>
        <p:nvSpPr>
          <p:cNvPr id="5" name="Rectangle 4"/>
          <p:cNvSpPr/>
          <p:nvPr/>
        </p:nvSpPr>
        <p:spPr>
          <a:xfrm>
            <a:off x="95250" y="91141"/>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 name="Subtitle 2"/>
          <p:cNvSpPr>
            <a:spLocks noGrp="1"/>
          </p:cNvSpPr>
          <p:nvPr>
            <p:ph type="subTitle" idx="1"/>
          </p:nvPr>
        </p:nvSpPr>
        <p:spPr>
          <a:xfrm>
            <a:off x="517979" y="5412109"/>
            <a:ext cx="8103865" cy="1752600"/>
          </a:xfrm>
        </p:spPr>
        <p:txBody>
          <a:bodyPr>
            <a:normAutofit/>
          </a:bodyPr>
          <a:lstStyle/>
          <a:p>
            <a:endParaRPr lang="en-US" sz="2000" dirty="0"/>
          </a:p>
          <a:p>
            <a:r>
              <a:rPr lang="en-US" sz="2000" dirty="0"/>
              <a:t>Akshay Bagai MD, MHS</a:t>
            </a:r>
          </a:p>
          <a:p>
            <a:r>
              <a:rPr lang="en-US" sz="2000" dirty="0"/>
              <a:t>St. Michaels Hospital, Unity Health Toronto</a:t>
            </a:r>
          </a:p>
        </p:txBody>
      </p:sp>
    </p:spTree>
    <p:extLst>
      <p:ext uri="{BB962C8B-B14F-4D97-AF65-F5344CB8AC3E}">
        <p14:creationId xmlns:p14="http://schemas.microsoft.com/office/powerpoint/2010/main" val="83690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schemic Outcomes.jpg"/>
          <p:cNvPicPr>
            <a:picLocks noGrp="1" noChangeAspect="1"/>
          </p:cNvPicPr>
          <p:nvPr>
            <p:ph idx="1"/>
          </p:nvPr>
        </p:nvPicPr>
        <p:blipFill>
          <a:blip r:embed="rId2">
            <a:extLst>
              <a:ext uri="{28A0092B-C50C-407E-A947-70E740481C1C}">
                <a14:useLocalDpi xmlns:a14="http://schemas.microsoft.com/office/drawing/2010/main" val="0"/>
              </a:ext>
            </a:extLst>
          </a:blip>
          <a:srcRect t="627" b="33382"/>
          <a:stretch>
            <a:fillRect/>
          </a:stretch>
        </p:blipFill>
        <p:spPr>
          <a:xfrm>
            <a:off x="271930" y="324649"/>
            <a:ext cx="4410743" cy="4426645"/>
          </a:xfrm>
          <a:noFill/>
        </p:spPr>
      </p:pic>
      <p:sp>
        <p:nvSpPr>
          <p:cNvPr id="68613" name="TextBox 1"/>
          <p:cNvSpPr txBox="1">
            <a:spLocks noChangeArrowheads="1"/>
          </p:cNvSpPr>
          <p:nvPr/>
        </p:nvSpPr>
        <p:spPr bwMode="auto">
          <a:xfrm>
            <a:off x="600635" y="6210179"/>
            <a:ext cx="30599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err="1"/>
              <a:t>Wassef</a:t>
            </a:r>
            <a:r>
              <a:rPr lang="en-US" sz="1600" dirty="0"/>
              <a:t>, Bagai et al. JIC 2016</a:t>
            </a:r>
          </a:p>
        </p:txBody>
      </p:sp>
      <p:sp>
        <p:nvSpPr>
          <p:cNvPr id="4" name="Rectangle 3"/>
          <p:cNvSpPr/>
          <p:nvPr/>
        </p:nvSpPr>
        <p:spPr>
          <a:xfrm>
            <a:off x="4842436" y="562084"/>
            <a:ext cx="4032623" cy="1815882"/>
          </a:xfrm>
          <a:prstGeom prst="rect">
            <a:avLst/>
          </a:prstGeom>
        </p:spPr>
        <p:txBody>
          <a:bodyPr wrap="square">
            <a:spAutoFit/>
          </a:bodyPr>
          <a:lstStyle/>
          <a:p>
            <a:pPr algn="ctr"/>
            <a:r>
              <a:rPr lang="en-US" sz="2800" dirty="0">
                <a:latin typeface="Calibri"/>
                <a:cs typeface="Calibri"/>
              </a:rPr>
              <a:t>Duration of DAPT can be safely shortened in stable non-ACS patients undergoing PCI </a:t>
            </a:r>
            <a:endParaRPr lang="en-US" sz="2800" b="1" i="1" dirty="0">
              <a:latin typeface="Calibri"/>
              <a:cs typeface="Calibri"/>
            </a:endParaRPr>
          </a:p>
        </p:txBody>
      </p:sp>
      <p:sp>
        <p:nvSpPr>
          <p:cNvPr id="9" name="Rectangle 8"/>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12" name="Picture 1" descr="Clinically Significant Bleeding.jpg"/>
          <p:cNvPicPr>
            <a:picLocks noChangeAspect="1"/>
          </p:cNvPicPr>
          <p:nvPr/>
        </p:nvPicPr>
        <p:blipFill>
          <a:blip r:embed="rId3">
            <a:extLst>
              <a:ext uri="{28A0092B-C50C-407E-A947-70E740481C1C}">
                <a14:useLocalDpi xmlns:a14="http://schemas.microsoft.com/office/drawing/2010/main" val="0"/>
              </a:ext>
            </a:extLst>
          </a:blip>
          <a:srcRect l="76" t="7388" r="111"/>
          <a:stretch>
            <a:fillRect/>
          </a:stretch>
        </p:blipFill>
        <p:spPr bwMode="auto">
          <a:xfrm>
            <a:off x="4051062" y="4760579"/>
            <a:ext cx="4823997" cy="1828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TextBox 4"/>
          <p:cNvSpPr txBox="1"/>
          <p:nvPr/>
        </p:nvSpPr>
        <p:spPr>
          <a:xfrm>
            <a:off x="5065059" y="4327569"/>
            <a:ext cx="3107765" cy="369332"/>
          </a:xfrm>
          <a:prstGeom prst="rect">
            <a:avLst/>
          </a:prstGeom>
          <a:noFill/>
        </p:spPr>
        <p:txBody>
          <a:bodyPr wrap="square" rtlCol="0">
            <a:spAutoFit/>
          </a:bodyPr>
          <a:lstStyle/>
          <a:p>
            <a:r>
              <a:rPr lang="en-US" b="1" dirty="0"/>
              <a:t>Clinically significant bleeding</a:t>
            </a:r>
          </a:p>
        </p:txBody>
      </p:sp>
    </p:spTree>
    <p:extLst>
      <p:ext uri="{BB962C8B-B14F-4D97-AF65-F5344CB8AC3E}">
        <p14:creationId xmlns:p14="http://schemas.microsoft.com/office/powerpoint/2010/main" val="2486628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C2CDAB1-714C-4CFA-9D2D-2512753F4242}"/>
              </a:ext>
            </a:extLst>
          </p:cNvPr>
          <p:cNvGraphicFramePr/>
          <p:nvPr>
            <p:extLst>
              <p:ext uri="{D42A27DB-BD31-4B8C-83A1-F6EECF244321}">
                <p14:modId xmlns:p14="http://schemas.microsoft.com/office/powerpoint/2010/main" val="2761609133"/>
              </p:ext>
            </p:extLst>
          </p:nvPr>
        </p:nvGraphicFramePr>
        <p:xfrm>
          <a:off x="979713" y="1448413"/>
          <a:ext cx="7206343" cy="44891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D68982D-5276-4942-9F88-9EAF67C104BA}"/>
              </a:ext>
            </a:extLst>
          </p:cNvPr>
          <p:cNvSpPr txBox="1"/>
          <p:nvPr/>
        </p:nvSpPr>
        <p:spPr>
          <a:xfrm rot="16200000">
            <a:off x="-1050672" y="2956418"/>
            <a:ext cx="3673929" cy="338554"/>
          </a:xfrm>
          <a:prstGeom prst="rect">
            <a:avLst/>
          </a:prstGeom>
          <a:noFill/>
        </p:spPr>
        <p:txBody>
          <a:bodyPr wrap="square" rtlCol="0">
            <a:spAutoFit/>
          </a:bodyPr>
          <a:lstStyle/>
          <a:p>
            <a:pPr algn="ctr" defTabSz="685800" fontAlgn="base">
              <a:spcBef>
                <a:spcPct val="0"/>
              </a:spcBef>
              <a:spcAft>
                <a:spcPct val="0"/>
              </a:spcAft>
              <a:defRPr/>
            </a:pPr>
            <a:r>
              <a:rPr lang="en-US" sz="1600" dirty="0">
                <a:solidFill>
                  <a:prstClr val="black"/>
                </a:solidFill>
                <a:latin typeface="Arial" charset="0"/>
              </a:rPr>
              <a:t>Incidence of MALE (%)</a:t>
            </a:r>
          </a:p>
        </p:txBody>
      </p:sp>
      <p:sp>
        <p:nvSpPr>
          <p:cNvPr id="9" name="TextBox 8">
            <a:extLst>
              <a:ext uri="{FF2B5EF4-FFF2-40B4-BE49-F238E27FC236}">
                <a16:creationId xmlns:a16="http://schemas.microsoft.com/office/drawing/2014/main" id="{0308A9E8-B147-4C6E-9770-4F35CA936918}"/>
              </a:ext>
            </a:extLst>
          </p:cNvPr>
          <p:cNvSpPr txBox="1"/>
          <p:nvPr/>
        </p:nvSpPr>
        <p:spPr>
          <a:xfrm>
            <a:off x="1174655" y="5970874"/>
            <a:ext cx="2755447" cy="539635"/>
          </a:xfrm>
          <a:prstGeom prst="rect">
            <a:avLst/>
          </a:prstGeom>
          <a:noFill/>
        </p:spPr>
        <p:txBody>
          <a:bodyPr wrap="square" rtlCol="0">
            <a:spAutoFit/>
          </a:bodyPr>
          <a:lstStyle/>
          <a:p>
            <a:pPr algn="ctr" defTabSz="685800" fontAlgn="base">
              <a:lnSpc>
                <a:spcPct val="90000"/>
              </a:lnSpc>
              <a:spcBef>
                <a:spcPct val="0"/>
              </a:spcBef>
              <a:spcAft>
                <a:spcPct val="0"/>
              </a:spcAft>
              <a:defRPr/>
            </a:pPr>
            <a:r>
              <a:rPr lang="en-US" sz="1600" b="1" dirty="0">
                <a:solidFill>
                  <a:srgbClr val="2A4B98"/>
                </a:solidFill>
                <a:latin typeface="Arial" panose="020B0604020202020204" pitchFamily="34" charset="0"/>
                <a:cs typeface="Arial" panose="020B0604020202020204" pitchFamily="34" charset="0"/>
              </a:rPr>
              <a:t>N=2264</a:t>
            </a:r>
          </a:p>
          <a:p>
            <a:pPr algn="ctr" defTabSz="685800" fontAlgn="base">
              <a:lnSpc>
                <a:spcPct val="90000"/>
              </a:lnSpc>
              <a:spcBef>
                <a:spcPct val="0"/>
              </a:spcBef>
              <a:spcAft>
                <a:spcPct val="0"/>
              </a:spcAft>
              <a:defRPr/>
            </a:pPr>
            <a:r>
              <a:rPr lang="en-US" sz="1600" b="1" dirty="0">
                <a:solidFill>
                  <a:srgbClr val="2A4B98"/>
                </a:solidFill>
                <a:latin typeface="Arial" panose="020B0604020202020204" pitchFamily="34" charset="0"/>
                <a:cs typeface="Arial" panose="020B0604020202020204" pitchFamily="34" charset="0"/>
              </a:rPr>
              <a:t>36% of Population</a:t>
            </a:r>
          </a:p>
        </p:txBody>
      </p:sp>
      <p:sp>
        <p:nvSpPr>
          <p:cNvPr id="10" name="TextBox 9">
            <a:extLst>
              <a:ext uri="{FF2B5EF4-FFF2-40B4-BE49-F238E27FC236}">
                <a16:creationId xmlns:a16="http://schemas.microsoft.com/office/drawing/2014/main" id="{36301984-85FE-4637-9A74-42B003E40CC6}"/>
              </a:ext>
            </a:extLst>
          </p:cNvPr>
          <p:cNvSpPr txBox="1"/>
          <p:nvPr/>
        </p:nvSpPr>
        <p:spPr>
          <a:xfrm>
            <a:off x="3390098" y="5978526"/>
            <a:ext cx="2755447" cy="539635"/>
          </a:xfrm>
          <a:prstGeom prst="rect">
            <a:avLst/>
          </a:prstGeom>
          <a:noFill/>
        </p:spPr>
        <p:txBody>
          <a:bodyPr wrap="square" rtlCol="0">
            <a:spAutoFit/>
          </a:bodyPr>
          <a:lstStyle/>
          <a:p>
            <a:pPr algn="ctr" defTabSz="685800" fontAlgn="base">
              <a:lnSpc>
                <a:spcPct val="90000"/>
              </a:lnSpc>
              <a:spcBef>
                <a:spcPct val="0"/>
              </a:spcBef>
              <a:spcAft>
                <a:spcPct val="0"/>
              </a:spcAft>
              <a:defRPr/>
            </a:pPr>
            <a:r>
              <a:rPr lang="en-US" sz="1600" b="1" dirty="0">
                <a:solidFill>
                  <a:srgbClr val="2A4B98"/>
                </a:solidFill>
                <a:latin typeface="Arial" panose="020B0604020202020204" pitchFamily="34" charset="0"/>
                <a:cs typeface="Arial" panose="020B0604020202020204" pitchFamily="34" charset="0"/>
              </a:rPr>
              <a:t>N=2705</a:t>
            </a:r>
          </a:p>
          <a:p>
            <a:pPr algn="ctr" defTabSz="685800" fontAlgn="base">
              <a:lnSpc>
                <a:spcPct val="90000"/>
              </a:lnSpc>
              <a:spcBef>
                <a:spcPct val="0"/>
              </a:spcBef>
              <a:spcAft>
                <a:spcPct val="0"/>
              </a:spcAft>
              <a:defRPr/>
            </a:pPr>
            <a:r>
              <a:rPr lang="en-US" sz="1600" b="1" dirty="0">
                <a:solidFill>
                  <a:srgbClr val="2A4B98"/>
                </a:solidFill>
                <a:latin typeface="Arial" panose="020B0604020202020204" pitchFamily="34" charset="0"/>
                <a:cs typeface="Arial" panose="020B0604020202020204" pitchFamily="34" charset="0"/>
              </a:rPr>
              <a:t>42% of Population</a:t>
            </a:r>
          </a:p>
        </p:txBody>
      </p:sp>
      <p:sp>
        <p:nvSpPr>
          <p:cNvPr id="11" name="TextBox 10">
            <a:extLst>
              <a:ext uri="{FF2B5EF4-FFF2-40B4-BE49-F238E27FC236}">
                <a16:creationId xmlns:a16="http://schemas.microsoft.com/office/drawing/2014/main" id="{302DA6B8-D808-45C9-9968-5F5A429B5DDD}"/>
              </a:ext>
            </a:extLst>
          </p:cNvPr>
          <p:cNvSpPr txBox="1"/>
          <p:nvPr/>
        </p:nvSpPr>
        <p:spPr>
          <a:xfrm>
            <a:off x="5535099" y="5970876"/>
            <a:ext cx="2755447" cy="539635"/>
          </a:xfrm>
          <a:prstGeom prst="rect">
            <a:avLst/>
          </a:prstGeom>
          <a:noFill/>
        </p:spPr>
        <p:txBody>
          <a:bodyPr wrap="square" rtlCol="0">
            <a:spAutoFit/>
          </a:bodyPr>
          <a:lstStyle/>
          <a:p>
            <a:pPr algn="ctr" defTabSz="685800" fontAlgn="base">
              <a:lnSpc>
                <a:spcPct val="90000"/>
              </a:lnSpc>
              <a:spcBef>
                <a:spcPct val="0"/>
              </a:spcBef>
              <a:spcAft>
                <a:spcPct val="0"/>
              </a:spcAft>
              <a:defRPr/>
            </a:pPr>
            <a:r>
              <a:rPr lang="en-US" sz="1600" b="1" dirty="0">
                <a:solidFill>
                  <a:srgbClr val="2A4B98"/>
                </a:solidFill>
                <a:latin typeface="Arial" panose="020B0604020202020204" pitchFamily="34" charset="0"/>
                <a:cs typeface="Arial" panose="020B0604020202020204" pitchFamily="34" charset="0"/>
              </a:rPr>
              <a:t>N=1422</a:t>
            </a:r>
          </a:p>
          <a:p>
            <a:pPr algn="ctr" defTabSz="685800" fontAlgn="base">
              <a:lnSpc>
                <a:spcPct val="90000"/>
              </a:lnSpc>
              <a:spcBef>
                <a:spcPct val="0"/>
              </a:spcBef>
              <a:spcAft>
                <a:spcPct val="0"/>
              </a:spcAft>
              <a:defRPr/>
            </a:pPr>
            <a:r>
              <a:rPr lang="en-US" sz="1600" b="1" dirty="0">
                <a:solidFill>
                  <a:srgbClr val="2A4B98"/>
                </a:solidFill>
                <a:latin typeface="Arial" panose="020B0604020202020204" pitchFamily="34" charset="0"/>
                <a:cs typeface="Arial" panose="020B0604020202020204" pitchFamily="34" charset="0"/>
              </a:rPr>
              <a:t>22% of Population</a:t>
            </a:r>
          </a:p>
        </p:txBody>
      </p:sp>
      <p:sp>
        <p:nvSpPr>
          <p:cNvPr id="12" name="TextBox 11">
            <a:extLst>
              <a:ext uri="{FF2B5EF4-FFF2-40B4-BE49-F238E27FC236}">
                <a16:creationId xmlns:a16="http://schemas.microsoft.com/office/drawing/2014/main" id="{B9550803-56D7-43A0-8AF0-495F426E0A83}"/>
              </a:ext>
            </a:extLst>
          </p:cNvPr>
          <p:cNvSpPr txBox="1"/>
          <p:nvPr/>
        </p:nvSpPr>
        <p:spPr>
          <a:xfrm>
            <a:off x="2159957" y="4241323"/>
            <a:ext cx="757414" cy="300082"/>
          </a:xfrm>
          <a:prstGeom prst="rect">
            <a:avLst/>
          </a:prstGeom>
          <a:noFill/>
        </p:spPr>
        <p:txBody>
          <a:bodyPr wrap="square" rtlCol="0">
            <a:spAutoFit/>
          </a:bodyPr>
          <a:lstStyle/>
          <a:p>
            <a:pPr algn="ctr" defTabSz="685800" fontAlgn="base">
              <a:spcBef>
                <a:spcPct val="0"/>
              </a:spcBef>
              <a:spcAft>
                <a:spcPct val="0"/>
              </a:spcAft>
              <a:defRPr/>
            </a:pPr>
            <a:r>
              <a:rPr lang="en-US" sz="1350" b="1" dirty="0">
                <a:solidFill>
                  <a:prstClr val="white"/>
                </a:solidFill>
                <a:latin typeface="Arial" panose="020B0604020202020204" pitchFamily="34" charset="0"/>
                <a:cs typeface="Arial" panose="020B0604020202020204" pitchFamily="34" charset="0"/>
              </a:rPr>
              <a:t>N=86</a:t>
            </a:r>
          </a:p>
        </p:txBody>
      </p:sp>
      <p:sp>
        <p:nvSpPr>
          <p:cNvPr id="13" name="TextBox 12">
            <a:extLst>
              <a:ext uri="{FF2B5EF4-FFF2-40B4-BE49-F238E27FC236}">
                <a16:creationId xmlns:a16="http://schemas.microsoft.com/office/drawing/2014/main" id="{6E5F9DAF-FA1B-4D27-B980-DDE7271B7034}"/>
              </a:ext>
            </a:extLst>
          </p:cNvPr>
          <p:cNvSpPr txBox="1"/>
          <p:nvPr/>
        </p:nvSpPr>
        <p:spPr>
          <a:xfrm>
            <a:off x="4399823" y="4241323"/>
            <a:ext cx="727349" cy="300082"/>
          </a:xfrm>
          <a:prstGeom prst="rect">
            <a:avLst/>
          </a:prstGeom>
          <a:noFill/>
        </p:spPr>
        <p:txBody>
          <a:bodyPr wrap="square" rtlCol="0">
            <a:spAutoFit/>
          </a:bodyPr>
          <a:lstStyle/>
          <a:p>
            <a:pPr algn="ctr" defTabSz="685800" fontAlgn="base">
              <a:spcBef>
                <a:spcPct val="0"/>
              </a:spcBef>
              <a:spcAft>
                <a:spcPct val="0"/>
              </a:spcAft>
              <a:defRPr/>
            </a:pPr>
            <a:r>
              <a:rPr lang="en-US" sz="1350" b="1" dirty="0">
                <a:solidFill>
                  <a:prstClr val="white"/>
                </a:solidFill>
                <a:latin typeface="Arial" panose="020B0604020202020204" pitchFamily="34" charset="0"/>
                <a:cs typeface="Arial" panose="020B0604020202020204" pitchFamily="34" charset="0"/>
              </a:rPr>
              <a:t>N=37</a:t>
            </a:r>
          </a:p>
        </p:txBody>
      </p:sp>
      <p:sp>
        <p:nvSpPr>
          <p:cNvPr id="14" name="TextBox 13">
            <a:extLst>
              <a:ext uri="{FF2B5EF4-FFF2-40B4-BE49-F238E27FC236}">
                <a16:creationId xmlns:a16="http://schemas.microsoft.com/office/drawing/2014/main" id="{8E381494-0C55-438A-A09C-0029F70AD5C4}"/>
              </a:ext>
            </a:extLst>
          </p:cNvPr>
          <p:cNvSpPr txBox="1"/>
          <p:nvPr/>
        </p:nvSpPr>
        <p:spPr>
          <a:xfrm>
            <a:off x="6652415" y="4241323"/>
            <a:ext cx="581705" cy="300082"/>
          </a:xfrm>
          <a:prstGeom prst="rect">
            <a:avLst/>
          </a:prstGeom>
          <a:noFill/>
        </p:spPr>
        <p:txBody>
          <a:bodyPr wrap="square" rtlCol="0">
            <a:spAutoFit/>
          </a:bodyPr>
          <a:lstStyle/>
          <a:p>
            <a:pPr algn="ctr" defTabSz="685800" fontAlgn="base">
              <a:spcBef>
                <a:spcPct val="0"/>
              </a:spcBef>
              <a:spcAft>
                <a:spcPct val="0"/>
              </a:spcAft>
              <a:defRPr/>
            </a:pPr>
            <a:r>
              <a:rPr lang="en-US" sz="1350" b="1" dirty="0">
                <a:solidFill>
                  <a:prstClr val="white"/>
                </a:solidFill>
                <a:latin typeface="Arial" panose="020B0604020202020204" pitchFamily="34" charset="0"/>
                <a:cs typeface="Arial" panose="020B0604020202020204" pitchFamily="34" charset="0"/>
              </a:rPr>
              <a:t>N=5</a:t>
            </a:r>
          </a:p>
        </p:txBody>
      </p:sp>
      <p:sp>
        <p:nvSpPr>
          <p:cNvPr id="15" name="Title 1">
            <a:extLst>
              <a:ext uri="{FF2B5EF4-FFF2-40B4-BE49-F238E27FC236}">
                <a16:creationId xmlns:a16="http://schemas.microsoft.com/office/drawing/2014/main" id="{57DB41CE-F402-49E7-A396-9ABB49DB6AD5}"/>
              </a:ext>
            </a:extLst>
          </p:cNvPr>
          <p:cNvSpPr txBox="1">
            <a:spLocks/>
          </p:cNvSpPr>
          <p:nvPr/>
        </p:nvSpPr>
        <p:spPr>
          <a:xfrm>
            <a:off x="9054" y="614849"/>
            <a:ext cx="9143999" cy="59531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lnSpc>
                <a:spcPct val="90000"/>
              </a:lnSpc>
              <a:defRPr/>
            </a:pPr>
            <a:r>
              <a:rPr lang="en-US" sz="3200" b="1" dirty="0">
                <a:solidFill>
                  <a:srgbClr val="2A4B98"/>
                </a:solidFill>
                <a:latin typeface="Arial" panose="020B0604020202020204" pitchFamily="34" charset="0"/>
                <a:cs typeface="Arial" panose="020B0604020202020204" pitchFamily="34" charset="0"/>
              </a:rPr>
              <a:t>COMPASS PAD – limb risk by PAD history</a:t>
            </a:r>
          </a:p>
        </p:txBody>
      </p:sp>
      <p:sp>
        <p:nvSpPr>
          <p:cNvPr id="16" name="Rectangle 15">
            <a:extLst>
              <a:ext uri="{FF2B5EF4-FFF2-40B4-BE49-F238E27FC236}">
                <a16:creationId xmlns:a16="http://schemas.microsoft.com/office/drawing/2014/main" id="{2E3ABC66-87F3-984D-BD0E-D785F7A576C4}"/>
              </a:ext>
            </a:extLst>
          </p:cNvPr>
          <p:cNvSpPr/>
          <p:nvPr/>
        </p:nvSpPr>
        <p:spPr>
          <a:xfrm>
            <a:off x="711976" y="1368109"/>
            <a:ext cx="8432024" cy="48000"/>
          </a:xfrm>
          <a:prstGeom prst="rect">
            <a:avLst/>
          </a:prstGeom>
          <a:gradFill flip="none" rotWithShape="1">
            <a:gsLst>
              <a:gs pos="9000">
                <a:srgbClr val="DB0C2F"/>
              </a:gs>
              <a:gs pos="93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182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446414" y="6359427"/>
            <a:ext cx="7762716" cy="24457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E6E6">
                    <a:lumMod val="25000"/>
                  </a:srgbClr>
                </a:solidFill>
                <a:effectLst/>
                <a:uLnTx/>
                <a:uFillTx/>
                <a:latin typeface="Arial" charset="0"/>
                <a:ea typeface="+mn-ea"/>
                <a:cs typeface="+mn-cs"/>
              </a:rPr>
              <a:t>ASA, acetylsalicylic acid; BID, twice daily; CI, confidence interval; HR, hazard ratio; MACE, major adverse cardiac event; Riva, </a:t>
            </a:r>
            <a:r>
              <a:rPr kumimoji="0" lang="en-US" sz="900" b="0" i="0" u="none" strike="noStrike" kern="1200" cap="none" spc="0" normalizeH="0" baseline="0" noProof="0" dirty="0" err="1">
                <a:ln>
                  <a:noFill/>
                </a:ln>
                <a:solidFill>
                  <a:srgbClr val="E7E6E6">
                    <a:lumMod val="25000"/>
                  </a:srgbClr>
                </a:solidFill>
                <a:effectLst/>
                <a:uLnTx/>
                <a:uFillTx/>
                <a:latin typeface="Arial" charset="0"/>
                <a:ea typeface="+mn-ea"/>
                <a:cs typeface="+mn-cs"/>
              </a:rPr>
              <a:t>rivaroxaban</a:t>
            </a:r>
            <a:endParaRPr kumimoji="0" lang="en-US" sz="900" b="0" i="0" u="none" strike="noStrike" kern="1200" cap="none" spc="0" normalizeH="0" baseline="0" noProof="0" dirty="0">
              <a:ln>
                <a:noFill/>
              </a:ln>
              <a:solidFill>
                <a:srgbClr val="E7E6E6">
                  <a:lumMod val="25000"/>
                </a:srgbClr>
              </a:solidFill>
              <a:effectLst/>
              <a:uLnTx/>
              <a:uFillTx/>
              <a:latin typeface="Aria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Connolly </a:t>
            </a:r>
            <a:r>
              <a:rPr kumimoji="0" lang="fr-FR" sz="900" b="0" i="1"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SJ et al. Lancet </a:t>
            </a:r>
            <a:r>
              <a:rPr kumimoji="0" lang="fr-FR"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2017. </a:t>
            </a:r>
            <a:r>
              <a:rPr kumimoji="0" lang="en-CA" sz="900" b="0" i="0"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doi</a:t>
            </a:r>
            <a:r>
              <a:rPr kumimoji="0" lang="en-CA" sz="9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10.1016/S0140-6736(17)32458-3. </a:t>
            </a:r>
          </a:p>
        </p:txBody>
      </p:sp>
      <p:sp>
        <p:nvSpPr>
          <p:cNvPr id="2" name="Title 1">
            <a:extLst>
              <a:ext uri="{FF2B5EF4-FFF2-40B4-BE49-F238E27FC236}">
                <a16:creationId xmlns:a16="http://schemas.microsoft.com/office/drawing/2014/main" id="{9444C89C-1ADB-4964-83C6-2114F395D1C8}"/>
              </a:ext>
            </a:extLst>
          </p:cNvPr>
          <p:cNvSpPr>
            <a:spLocks noGrp="1"/>
          </p:cNvSpPr>
          <p:nvPr>
            <p:ph type="title"/>
          </p:nvPr>
        </p:nvSpPr>
        <p:spPr>
          <a:xfrm>
            <a:off x="595811" y="360507"/>
            <a:ext cx="7886700" cy="547423"/>
          </a:xfrm>
        </p:spPr>
        <p:txBody>
          <a:bodyPr anchor="t" anchorCtr="0">
            <a:noAutofit/>
          </a:bodyPr>
          <a:lstStyle/>
          <a:p>
            <a:r>
              <a:rPr lang="en-GB" sz="2300" b="0" dirty="0"/>
              <a:t>ANALYSIS INDICATES POTENTIAL IMPROVEMENT </a:t>
            </a:r>
            <a:br>
              <a:rPr lang="en-GB" sz="2300" b="0" dirty="0"/>
            </a:br>
            <a:r>
              <a:rPr lang="en-GB" sz="2300" b="0" dirty="0"/>
              <a:t>IN BENEFIT-RISK OVER TIME: EFFICACY MAINTAINED, BLEEDING RISK REDUCED</a:t>
            </a:r>
          </a:p>
        </p:txBody>
      </p:sp>
      <p:graphicFrame>
        <p:nvGraphicFramePr>
          <p:cNvPr id="4" name="Table Placeholder 5">
            <a:extLst>
              <a:ext uri="{FF2B5EF4-FFF2-40B4-BE49-F238E27FC236}">
                <a16:creationId xmlns:a16="http://schemas.microsoft.com/office/drawing/2014/main" id="{F3A1D238-DE4F-405C-83F4-68F5A93066D0}"/>
              </a:ext>
            </a:extLst>
          </p:cNvPr>
          <p:cNvGraphicFramePr>
            <a:graphicFrameLocks noGrp="1"/>
          </p:cNvGraphicFramePr>
          <p:nvPr>
            <p:ph idx="1"/>
            <p:extLst/>
          </p:nvPr>
        </p:nvGraphicFramePr>
        <p:xfrm>
          <a:off x="595811" y="2047321"/>
          <a:ext cx="8218642" cy="3557916"/>
        </p:xfrm>
        <a:graphic>
          <a:graphicData uri="http://schemas.openxmlformats.org/drawingml/2006/table">
            <a:tbl>
              <a:tblPr firstRow="1" bandRow="1">
                <a:tableStyleId>{9D7B26C5-4107-4FEC-AEDC-1716B250A1EF}</a:tableStyleId>
              </a:tblPr>
              <a:tblGrid>
                <a:gridCol w="1273004">
                  <a:extLst>
                    <a:ext uri="{9D8B030D-6E8A-4147-A177-3AD203B41FA5}">
                      <a16:colId xmlns:a16="http://schemas.microsoft.com/office/drawing/2014/main" val="4092319379"/>
                    </a:ext>
                  </a:extLst>
                </a:gridCol>
                <a:gridCol w="867308">
                  <a:extLst>
                    <a:ext uri="{9D8B030D-6E8A-4147-A177-3AD203B41FA5}">
                      <a16:colId xmlns:a16="http://schemas.microsoft.com/office/drawing/2014/main" val="2496804779"/>
                    </a:ext>
                  </a:extLst>
                </a:gridCol>
                <a:gridCol w="546312">
                  <a:extLst>
                    <a:ext uri="{9D8B030D-6E8A-4147-A177-3AD203B41FA5}">
                      <a16:colId xmlns:a16="http://schemas.microsoft.com/office/drawing/2014/main" val="2971774431"/>
                    </a:ext>
                  </a:extLst>
                </a:gridCol>
                <a:gridCol w="1092744">
                  <a:extLst>
                    <a:ext uri="{9D8B030D-6E8A-4147-A177-3AD203B41FA5}">
                      <a16:colId xmlns:a16="http://schemas.microsoft.com/office/drawing/2014/main" val="20003"/>
                    </a:ext>
                  </a:extLst>
                </a:gridCol>
                <a:gridCol w="1092744">
                  <a:extLst>
                    <a:ext uri="{9D8B030D-6E8A-4147-A177-3AD203B41FA5}">
                      <a16:colId xmlns:a16="http://schemas.microsoft.com/office/drawing/2014/main" val="20004"/>
                    </a:ext>
                  </a:extLst>
                </a:gridCol>
                <a:gridCol w="1914463">
                  <a:extLst>
                    <a:ext uri="{9D8B030D-6E8A-4147-A177-3AD203B41FA5}">
                      <a16:colId xmlns:a16="http://schemas.microsoft.com/office/drawing/2014/main" val="1338094466"/>
                    </a:ext>
                  </a:extLst>
                </a:gridCol>
                <a:gridCol w="1432067">
                  <a:extLst>
                    <a:ext uri="{9D8B030D-6E8A-4147-A177-3AD203B41FA5}">
                      <a16:colId xmlns:a16="http://schemas.microsoft.com/office/drawing/2014/main" val="173165692"/>
                    </a:ext>
                  </a:extLst>
                </a:gridCol>
              </a:tblGrid>
              <a:tr h="598727">
                <a:tc>
                  <a:txBody>
                    <a:bodyPr/>
                    <a:lstStyle/>
                    <a:p>
                      <a:r>
                        <a:rPr lang="en-GB" sz="1200">
                          <a:solidFill>
                            <a:schemeClr val="bg1"/>
                          </a:solidFill>
                        </a:rPr>
                        <a:t>Time from Randomization</a:t>
                      </a:r>
                    </a:p>
                  </a:txBody>
                  <a:tcPr marL="18191" marR="18191" marT="18000" marB="18000" anchor="ctr">
                    <a:lnL>
                      <a:noFill/>
                    </a:lnL>
                    <a:lnR w="6350" cap="flat" cmpd="sng" algn="ctr">
                      <a:solidFill>
                        <a:schemeClr val="accent5">
                          <a:lumMod val="75000"/>
                        </a:schemeClr>
                      </a:solidFill>
                      <a:prstDash val="solid"/>
                      <a:round/>
                      <a:headEnd type="none" w="med" len="med"/>
                      <a:tailEnd type="none" w="med" len="med"/>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6A96"/>
                    </a:solidFill>
                  </a:tcPr>
                </a:tc>
                <a:tc gridSpan="2">
                  <a:txBody>
                    <a:bodyPr/>
                    <a:lstStyle/>
                    <a:p>
                      <a:pPr algn="ctr"/>
                      <a:r>
                        <a:rPr lang="en-GB" sz="1200">
                          <a:solidFill>
                            <a:schemeClr val="bg1"/>
                          </a:solidFill>
                        </a:rPr>
                        <a:t>Rivaroxaban </a:t>
                      </a:r>
                      <a:br>
                        <a:rPr lang="en-GB" sz="1200">
                          <a:solidFill>
                            <a:schemeClr val="bg1"/>
                          </a:solidFill>
                        </a:rPr>
                      </a:br>
                      <a:r>
                        <a:rPr lang="en-GB" sz="1200">
                          <a:solidFill>
                            <a:schemeClr val="bg1"/>
                          </a:solidFill>
                        </a:rPr>
                        <a:t>2.5 mg BID + ASA</a:t>
                      </a:r>
                    </a:p>
                    <a:p>
                      <a:pPr algn="ctr"/>
                      <a:r>
                        <a:rPr lang="en-GB" sz="1200" b="0">
                          <a:solidFill>
                            <a:schemeClr val="bg1"/>
                          </a:solidFill>
                        </a:rPr>
                        <a:t>n/N (%)</a:t>
                      </a:r>
                    </a:p>
                  </a:txBody>
                  <a:tcPr marL="18191" marR="18191" marT="18000" marB="1800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6A96"/>
                    </a:solidFill>
                  </a:tcPr>
                </a:tc>
                <a:tc hMerge="1">
                  <a:txBody>
                    <a:bodyPr/>
                    <a:lstStyle/>
                    <a:p>
                      <a:endParaRPr lang="en-GB"/>
                    </a:p>
                  </a:txBody>
                  <a:tcPr/>
                </a:tc>
                <a:tc gridSpan="2">
                  <a:txBody>
                    <a:bodyPr/>
                    <a:lstStyle/>
                    <a:p>
                      <a:pPr algn="ctr"/>
                      <a:r>
                        <a:rPr lang="en-GB" sz="1200">
                          <a:solidFill>
                            <a:schemeClr val="bg1"/>
                          </a:solidFill>
                        </a:rPr>
                        <a:t>ASA </a:t>
                      </a:r>
                      <a:r>
                        <a:rPr lang="en-GB" sz="1200" baseline="0">
                          <a:solidFill>
                            <a:schemeClr val="bg1"/>
                          </a:solidFill>
                        </a:rPr>
                        <a:t>Alone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rPr>
                        <a:t>n/N (%)</a:t>
                      </a:r>
                    </a:p>
                  </a:txBody>
                  <a:tcPr marL="18191" marR="18191" marT="18000" marB="1800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6A96"/>
                    </a:solidFill>
                  </a:tcPr>
                </a:tc>
                <a:tc hMerge="1">
                  <a:txBody>
                    <a:bodyPr/>
                    <a:lstStyle/>
                    <a:p>
                      <a:endParaRPr lang="en-GB"/>
                    </a:p>
                  </a:txBody>
                  <a:tcPr/>
                </a:tc>
                <a:tc>
                  <a:txBody>
                    <a:bodyPr/>
                    <a:lstStyle/>
                    <a:p>
                      <a:pPr algn="ctr"/>
                      <a:r>
                        <a:rPr lang="en-GB" sz="1200">
                          <a:solidFill>
                            <a:schemeClr val="bg1"/>
                          </a:solidFill>
                        </a:rPr>
                        <a:t>HR</a:t>
                      </a:r>
                      <a:r>
                        <a:rPr lang="en-GB" sz="1200" baseline="0">
                          <a:solidFill>
                            <a:schemeClr val="bg1"/>
                          </a:solidFill>
                        </a:rPr>
                        <a:t> (95% CI)</a:t>
                      </a:r>
                      <a:endParaRPr lang="en-GB" sz="1200">
                        <a:solidFill>
                          <a:schemeClr val="bg1"/>
                        </a:solidFill>
                      </a:endParaRPr>
                    </a:p>
                  </a:txBody>
                  <a:tcPr marL="18191" marR="18191" marT="18000" marB="1800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6A9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HR</a:t>
                      </a:r>
                      <a:r>
                        <a:rPr lang="en-GB" sz="1200" baseline="0">
                          <a:solidFill>
                            <a:schemeClr val="bg1"/>
                          </a:solidFill>
                        </a:rPr>
                        <a:t> (95% CI)</a:t>
                      </a:r>
                      <a:endParaRPr lang="en-GB" sz="1200">
                        <a:solidFill>
                          <a:schemeClr val="bg1"/>
                        </a:solidFill>
                      </a:endParaRPr>
                    </a:p>
                  </a:txBody>
                  <a:tcPr marL="18191" marR="18191" marT="18000" marB="18000" anchor="ctr">
                    <a:lnL w="6350" cap="flat" cmpd="sng" algn="ctr">
                      <a:solidFill>
                        <a:schemeClr val="accent5">
                          <a:lumMod val="75000"/>
                        </a:schemeClr>
                      </a:solidFill>
                      <a:prstDash val="solid"/>
                      <a:round/>
                      <a:headEnd type="none" w="med" len="med"/>
                      <a:tailEnd type="none" w="med" len="med"/>
                    </a:lnL>
                    <a:lnR>
                      <a:noFill/>
                    </a:lnR>
                    <a:lnT w="12700" cmpd="sng">
                      <a:noFill/>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6A96"/>
                    </a:solidFill>
                  </a:tcPr>
                </a:tc>
                <a:extLst>
                  <a:ext uri="{0D108BD9-81ED-4DB2-BD59-A6C34878D82A}">
                    <a16:rowId xmlns:a16="http://schemas.microsoft.com/office/drawing/2014/main" val="1886585355"/>
                  </a:ext>
                </a:extLst>
              </a:tr>
              <a:tr h="218880">
                <a:tc>
                  <a:txBody>
                    <a:bodyPr/>
                    <a:lstStyle/>
                    <a:p>
                      <a:r>
                        <a:rPr lang="en-GB" sz="1200" b="1">
                          <a:solidFill>
                            <a:schemeClr val="tx1"/>
                          </a:solidFill>
                        </a:rPr>
                        <a:t>MACE</a:t>
                      </a:r>
                    </a:p>
                  </a:txBody>
                  <a:tcPr marL="91580" marR="91580" marT="18000" marB="18000" anchor="ctr">
                    <a:lnR w="6350" cap="flat" cmpd="sng" algn="ctr">
                      <a:solidFill>
                        <a:schemeClr val="bg1">
                          <a:lumMod val="65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solidFill>
                      <a:schemeClr val="accent5">
                        <a:lumMod val="40000"/>
                        <a:lumOff val="60000"/>
                      </a:schemeClr>
                    </a:solidFill>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solidFill>
                      <a:schemeClr val="accent5">
                        <a:lumMod val="40000"/>
                        <a:lumOff val="60000"/>
                      </a:schemeClr>
                    </a:solidFill>
                  </a:tcPr>
                </a:tc>
                <a:tc>
                  <a:txBody>
                    <a:bodyPr/>
                    <a:lstStyle/>
                    <a:p>
                      <a:pPr algn="l" fontAlgn="b"/>
                      <a:endParaRPr lang="en-GB" sz="1200" b="0" i="0" u="none" strike="noStrike">
                        <a:solidFill>
                          <a:schemeClr val="tx1"/>
                        </a:solidFill>
                        <a:effectLst/>
                        <a:latin typeface="+mj-lt"/>
                      </a:endParaRPr>
                    </a:p>
                  </a:txBody>
                  <a:tcPr marL="7701" marR="7701" marT="7620" marB="0" anchor="ctr">
                    <a:lnL w="6350" cap="flat" cmpd="sng" algn="ctr">
                      <a:solidFill>
                        <a:schemeClr val="bg1">
                          <a:lumMod val="65000"/>
                        </a:schemeClr>
                      </a:solidFill>
                      <a:prstDash val="solid"/>
                      <a:round/>
                      <a:headEnd type="none" w="med" len="med"/>
                      <a:tailEnd type="none" w="med" len="med"/>
                    </a:lnL>
                    <a:lnT w="28575" cap="flat" cmpd="sng" algn="ctr">
                      <a:solidFill>
                        <a:schemeClr val="accent5"/>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2955227915"/>
                  </a:ext>
                </a:extLst>
              </a:tr>
              <a:tr h="249119">
                <a:tc>
                  <a:txBody>
                    <a:bodyPr/>
                    <a:lstStyle/>
                    <a:p>
                      <a:pPr marL="180000"/>
                      <a:r>
                        <a:rPr lang="en-GB" sz="1200">
                          <a:solidFill>
                            <a:schemeClr val="tx1"/>
                          </a:solidFill>
                        </a:rPr>
                        <a:t>&lt;1 year</a:t>
                      </a:r>
                    </a:p>
                  </a:txBody>
                  <a:tcPr marL="91580" marR="91580" marT="18000" marB="18000" anchor="ctr">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176/8313</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221/8261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(3)</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mj-lt"/>
                        </a:rPr>
                        <a:t> 0.79 (0.65–0.96)</a:t>
                      </a:r>
                    </a:p>
                  </a:txBody>
                  <a:tcPr marL="7754" marR="7754" marT="7620" marB="0" anchor="ctr">
                    <a:lnL w="635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3113469420"/>
                  </a:ext>
                </a:extLst>
              </a:tr>
              <a:tr h="249119">
                <a:tc>
                  <a:txBody>
                    <a:bodyPr/>
                    <a:lstStyle/>
                    <a:p>
                      <a:pPr marL="173038" indent="0"/>
                      <a:r>
                        <a:rPr lang="en-GB" sz="1200">
                          <a:solidFill>
                            <a:schemeClr val="tx1"/>
                          </a:solidFill>
                        </a:rPr>
                        <a:t>1–&lt;2 years</a:t>
                      </a:r>
                    </a:p>
                  </a:txBody>
                  <a:tcPr marL="91580" marR="91580" marT="18000" marB="18000" anchor="ctr">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113/7228</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169/7125</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mj-lt"/>
                        </a:rPr>
                        <a:t> 0.66 (0.52–0.83)</a:t>
                      </a:r>
                    </a:p>
                  </a:txBody>
                  <a:tcPr marL="7754" marR="7754" marT="7620" marB="0" anchor="ctr">
                    <a:lnL w="6350" cap="flat" cmpd="sng" algn="ctr">
                      <a:solidFill>
                        <a:schemeClr val="bg1">
                          <a:lumMod val="6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442300631"/>
                  </a:ext>
                </a:extLst>
              </a:tr>
              <a:tr h="249119">
                <a:tc>
                  <a:txBody>
                    <a:bodyPr/>
                    <a:lstStyle/>
                    <a:p>
                      <a:pPr marL="173038" indent="0"/>
                      <a:r>
                        <a:rPr lang="en-GB" sz="1200">
                          <a:solidFill>
                            <a:schemeClr val="tx1"/>
                          </a:solidFill>
                        </a:rPr>
                        <a:t>&gt;2 years</a:t>
                      </a:r>
                    </a:p>
                  </a:txBody>
                  <a:tcPr marL="91580" marR="91580" marT="18000" marB="18000" anchor="ctr">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58/3655</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70/3621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mj-lt"/>
                        </a:rPr>
                        <a:t> 0.82 (0.58–1.16)</a:t>
                      </a:r>
                    </a:p>
                  </a:txBody>
                  <a:tcPr marL="7754" marR="7754" marT="7620" marB="0" anchor="ctr">
                    <a:lnL w="635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87265770"/>
                  </a:ext>
                </a:extLst>
              </a:tr>
              <a:tr h="249119">
                <a:tc>
                  <a:txBody>
                    <a:bodyPr/>
                    <a:lstStyle/>
                    <a:p>
                      <a:r>
                        <a:rPr lang="en-GB" sz="1200" b="1">
                          <a:solidFill>
                            <a:schemeClr val="tx1"/>
                          </a:solidFill>
                        </a:rPr>
                        <a:t>Major bleeding</a:t>
                      </a:r>
                    </a:p>
                  </a:txBody>
                  <a:tcPr marL="91580" marR="91580" marT="18000" marB="18000" anchor="ctr">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mj-lt"/>
                      </a:endParaRPr>
                    </a:p>
                  </a:txBody>
                  <a:tcPr marL="7754" marR="7754" marT="7620" marB="0" anchor="ctr">
                    <a:lnL w="6350" cap="flat" cmpd="sng" algn="ctr">
                      <a:solidFill>
                        <a:schemeClr val="bg1">
                          <a:lumMod val="65000"/>
                        </a:schemeClr>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2641507473"/>
                  </a:ext>
                </a:extLst>
              </a:tr>
              <a:tr h="249119">
                <a:tc>
                  <a:txBody>
                    <a:bodyPr/>
                    <a:lstStyle/>
                    <a:p>
                      <a:pPr marL="180000"/>
                      <a:r>
                        <a:rPr lang="en-GB" sz="1200">
                          <a:solidFill>
                            <a:schemeClr val="tx1"/>
                          </a:solidFill>
                        </a:rPr>
                        <a:t>&lt;1 year</a:t>
                      </a:r>
                    </a:p>
                  </a:txBody>
                  <a:tcPr marL="91580" marR="91580" marT="18000" marB="18000" anchor="ctr">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163/8313</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70/8261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mj-lt"/>
                        </a:rPr>
                        <a:t> 2.32 (1.75–3.07)</a:t>
                      </a:r>
                    </a:p>
                  </a:txBody>
                  <a:tcPr marL="7754" marR="7754" marT="7620" marB="0" anchor="ctr">
                    <a:lnL w="635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3233835648"/>
                  </a:ext>
                </a:extLst>
              </a:tr>
              <a:tr h="249119">
                <a:tc>
                  <a:txBody>
                    <a:bodyPr/>
                    <a:lstStyle/>
                    <a:p>
                      <a:pPr marL="173038" indent="0"/>
                      <a:r>
                        <a:rPr lang="en-GB" sz="1200">
                          <a:solidFill>
                            <a:schemeClr val="tx1"/>
                          </a:solidFill>
                        </a:rPr>
                        <a:t>1–&lt;2 years</a:t>
                      </a:r>
                    </a:p>
                  </a:txBody>
                  <a:tcPr marL="91580" marR="91580" marT="18000" marB="18000" anchor="ctr">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70/7189</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59/7183</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mj-lt"/>
                        </a:rPr>
                        <a:t> 1.19 (0.84–1.68)</a:t>
                      </a:r>
                    </a:p>
                  </a:txBody>
                  <a:tcPr marL="7754" marR="7754" marT="7620" marB="0" anchor="ctr">
                    <a:lnL w="6350" cap="flat" cmpd="sng" algn="ctr">
                      <a:solidFill>
                        <a:schemeClr val="bg1">
                          <a:lumMod val="6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208657324"/>
                  </a:ext>
                </a:extLst>
              </a:tr>
              <a:tr h="249119">
                <a:tc>
                  <a:txBody>
                    <a:bodyPr/>
                    <a:lstStyle/>
                    <a:p>
                      <a:pPr marL="173038" indent="0"/>
                      <a:r>
                        <a:rPr lang="en-GB" sz="1200">
                          <a:solidFill>
                            <a:schemeClr val="tx1"/>
                          </a:solidFill>
                        </a:rPr>
                        <a:t>&gt;2 years</a:t>
                      </a:r>
                    </a:p>
                  </a:txBody>
                  <a:tcPr marL="91580" marR="91580" marT="18000" marB="18000" anchor="ctr">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30/3626</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dirty="0">
                          <a:solidFill>
                            <a:schemeClr val="tx1"/>
                          </a:solidFill>
                          <a:effectLst/>
                          <a:latin typeface="Arial" panose="020B0604020202020204" pitchFamily="34" charset="0"/>
                          <a:cs typeface="Arial" panose="020B0604020202020204" pitchFamily="34" charset="0"/>
                        </a:rPr>
                        <a:t>(1)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29/3694</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mj-lt"/>
                        </a:rPr>
                        <a:t> 1.05 (0.63–1.75)</a:t>
                      </a:r>
                    </a:p>
                  </a:txBody>
                  <a:tcPr marL="7754" marR="7754" marT="7620" marB="0" anchor="ctr">
                    <a:lnL w="635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942834252"/>
                  </a:ext>
                </a:extLst>
              </a:tr>
              <a:tr h="249119">
                <a:tc>
                  <a:txBody>
                    <a:bodyPr/>
                    <a:lstStyle/>
                    <a:p>
                      <a:r>
                        <a:rPr lang="en-GB" sz="1200" b="1">
                          <a:solidFill>
                            <a:schemeClr val="tx1"/>
                          </a:solidFill>
                        </a:rPr>
                        <a:t>All deaths</a:t>
                      </a:r>
                    </a:p>
                  </a:txBody>
                  <a:tcPr marL="91580" marR="91580" marT="18000" marB="18000" anchor="ctr">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accent5">
                        <a:lumMod val="40000"/>
                        <a:lumOff val="60000"/>
                      </a:schemeClr>
                    </a:solidFill>
                  </a:tcPr>
                </a:tc>
                <a:tc>
                  <a:txBody>
                    <a:bodyPr/>
                    <a:lstStyle/>
                    <a:p>
                      <a:pPr algn="ctr" fontAlgn="b"/>
                      <a:endParaRPr lang="en-GB" sz="1200" b="0" i="0" u="none" strike="noStrike">
                        <a:solidFill>
                          <a:schemeClr val="tx1"/>
                        </a:solidFill>
                        <a:effectLst/>
                        <a:latin typeface="+mj-lt"/>
                      </a:endParaRPr>
                    </a:p>
                  </a:txBody>
                  <a:tcPr marL="7754" marR="7754" marT="7620" marB="0" anchor="ctr">
                    <a:lnL w="6350" cap="flat" cmpd="sng" algn="ctr">
                      <a:solidFill>
                        <a:schemeClr val="bg1">
                          <a:lumMod val="65000"/>
                        </a:schemeClr>
                      </a:solidFill>
                      <a:prstDash val="solid"/>
                      <a:round/>
                      <a:headEnd type="none" w="med" len="med"/>
                      <a:tailEnd type="none" w="med" len="med"/>
                    </a:lnL>
                    <a:solidFill>
                      <a:schemeClr val="accent5">
                        <a:lumMod val="40000"/>
                        <a:lumOff val="60000"/>
                      </a:schemeClr>
                    </a:solidFill>
                  </a:tcPr>
                </a:tc>
                <a:extLst>
                  <a:ext uri="{0D108BD9-81ED-4DB2-BD59-A6C34878D82A}">
                    <a16:rowId xmlns:a16="http://schemas.microsoft.com/office/drawing/2014/main" val="3621457085"/>
                  </a:ext>
                </a:extLst>
              </a:tr>
              <a:tr h="249119">
                <a:tc>
                  <a:txBody>
                    <a:bodyPr/>
                    <a:lstStyle/>
                    <a:p>
                      <a:pPr marL="180000"/>
                      <a:r>
                        <a:rPr lang="en-GB" sz="1200">
                          <a:solidFill>
                            <a:schemeClr val="tx1"/>
                          </a:solidFill>
                        </a:rPr>
                        <a:t>&lt;1 year</a:t>
                      </a:r>
                    </a:p>
                  </a:txBody>
                  <a:tcPr marL="91580" marR="91580" marT="18000" marB="18000" anchor="ctr">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117/8313</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145/8261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fontAlgn="b"/>
                      <a:r>
                        <a:rPr lang="en-GB" sz="1200" b="0" i="0" u="none" strike="noStrike">
                          <a:solidFill>
                            <a:schemeClr val="tx1"/>
                          </a:solidFill>
                          <a:effectLst/>
                          <a:latin typeface="+mj-lt"/>
                        </a:rPr>
                        <a:t> 0.80 (0.63–1.02)</a:t>
                      </a:r>
                    </a:p>
                  </a:txBody>
                  <a:tcPr marL="7754" marR="7754" marT="7620" marB="0" anchor="ctr">
                    <a:lnL w="635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493018222"/>
                  </a:ext>
                </a:extLst>
              </a:tr>
              <a:tr h="249119">
                <a:tc>
                  <a:txBody>
                    <a:bodyPr/>
                    <a:lstStyle/>
                    <a:p>
                      <a:pPr marL="173038" indent="0"/>
                      <a:r>
                        <a:rPr lang="en-GB" sz="1200">
                          <a:solidFill>
                            <a:schemeClr val="tx1"/>
                          </a:solidFill>
                        </a:rPr>
                        <a:t>1–&lt;2 years</a:t>
                      </a:r>
                    </a:p>
                  </a:txBody>
                  <a:tcPr marL="91580" marR="91580" marT="18000" marB="18000" anchor="ctr">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93/7323</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120/7242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fontAlgn="b"/>
                      <a:r>
                        <a:rPr lang="en-GB" sz="1200" b="0" i="0" u="none" strike="noStrike">
                          <a:solidFill>
                            <a:schemeClr val="tx1"/>
                          </a:solidFill>
                          <a:effectLst/>
                          <a:latin typeface="+mj-lt"/>
                        </a:rPr>
                        <a:t> 0.77 (0.59–1.01)</a:t>
                      </a:r>
                    </a:p>
                  </a:txBody>
                  <a:tcPr marL="7754" marR="7754" marT="7620" marB="0" anchor="ctr">
                    <a:lnL w="6350" cap="flat" cmpd="sng" algn="ctr">
                      <a:solidFill>
                        <a:schemeClr val="bg1">
                          <a:lumMod val="6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460181350"/>
                  </a:ext>
                </a:extLst>
              </a:tr>
              <a:tr h="249119">
                <a:tc>
                  <a:txBody>
                    <a:bodyPr/>
                    <a:lstStyle/>
                    <a:p>
                      <a:pPr marL="173038" indent="0"/>
                      <a:r>
                        <a:rPr lang="en-GB" sz="1200">
                          <a:solidFill>
                            <a:schemeClr val="tx1"/>
                          </a:solidFill>
                        </a:rPr>
                        <a:t>&gt;2 years</a:t>
                      </a:r>
                    </a:p>
                  </a:txBody>
                  <a:tcPr marL="91580" marR="91580" marT="18000" marB="18000" anchor="ctr">
                    <a:lnR w="6350" cap="flat" cmpd="sng" algn="ctr">
                      <a:solidFill>
                        <a:schemeClr val="bg1">
                          <a:lumMod val="65000"/>
                        </a:schemeClr>
                      </a:solidFill>
                      <a:prstDash val="solid"/>
                      <a:round/>
                      <a:headEnd type="none" w="med" len="med"/>
                      <a:tailEnd type="none" w="med" len="med"/>
                    </a:lnR>
                    <a:lnB w="28575" cap="flat" cmpd="sng" algn="ctr">
                      <a:solidFill>
                        <a:schemeClr val="accent5"/>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52/3743</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28575" cap="flat" cmpd="sng" algn="ctr">
                      <a:solidFill>
                        <a:schemeClr val="accent5"/>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(1)</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28575" cap="flat" cmpd="sng" algn="ctr">
                      <a:solidFill>
                        <a:schemeClr val="accent5"/>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74/3762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28575" cap="flat" cmpd="sng" algn="ctr">
                      <a:solidFill>
                        <a:schemeClr val="accent5"/>
                      </a:solidFill>
                      <a:prstDash val="solid"/>
                      <a:round/>
                      <a:headEnd type="none" w="med" len="med"/>
                      <a:tailEnd type="none" w="med" len="med"/>
                    </a:lnB>
                  </a:tcPr>
                </a:tc>
                <a:tc>
                  <a:txBody>
                    <a:bodyPr/>
                    <a:lstStyle/>
                    <a:p>
                      <a:pPr algn="ctr" fontAlgn="b"/>
                      <a:r>
                        <a:rPr lang="en-GB" sz="1200" b="0" i="0" u="none" strike="noStrike">
                          <a:solidFill>
                            <a:schemeClr val="tx1"/>
                          </a:solidFill>
                          <a:effectLst/>
                          <a:latin typeface="Arial" panose="020B0604020202020204" pitchFamily="34" charset="0"/>
                          <a:cs typeface="Arial" panose="020B0604020202020204" pitchFamily="34" charset="0"/>
                        </a:rPr>
                        <a:t>(2)</a:t>
                      </a:r>
                    </a:p>
                  </a:txBody>
                  <a:tcPr marL="7701" marR="7701" marT="762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28575" cap="flat" cmpd="sng" algn="ctr">
                      <a:solidFill>
                        <a:schemeClr val="accent5"/>
                      </a:solidFill>
                      <a:prstDash val="solid"/>
                      <a:round/>
                      <a:headEnd type="none" w="med" len="med"/>
                      <a:tailEnd type="none" w="med" len="med"/>
                    </a:lnB>
                  </a:tcPr>
                </a:tc>
                <a:tc>
                  <a:txBody>
                    <a:bodyPr/>
                    <a:lstStyle/>
                    <a:p>
                      <a:pPr algn="ctr"/>
                      <a:endParaRPr lang="en-GB" sz="1200">
                        <a:solidFill>
                          <a:schemeClr val="tx1"/>
                        </a:solidFill>
                      </a:endParaRPr>
                    </a:p>
                  </a:txBody>
                  <a:tcPr marL="18191" marR="18191" marT="18000" marB="18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28575" cap="flat" cmpd="sng" algn="ctr">
                      <a:solidFill>
                        <a:schemeClr val="accent5"/>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mj-lt"/>
                        </a:rPr>
                        <a:t> 0.70 (0.49–1.00)</a:t>
                      </a:r>
                    </a:p>
                  </a:txBody>
                  <a:tcPr marL="7754" marR="7754" marT="7620" marB="0" anchor="ctr">
                    <a:lnL w="6350" cap="flat" cmpd="sng" algn="ctr">
                      <a:solidFill>
                        <a:schemeClr val="bg1">
                          <a:lumMod val="65000"/>
                        </a:schemeClr>
                      </a:solidFill>
                      <a:prstDash val="solid"/>
                      <a:round/>
                      <a:headEnd type="none" w="med" len="med"/>
                      <a:tailEnd type="none" w="med" len="med"/>
                    </a:lnL>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3626496"/>
                  </a:ext>
                </a:extLst>
              </a:tr>
            </a:tbl>
          </a:graphicData>
        </a:graphic>
      </p:graphicFrame>
      <p:sp>
        <p:nvSpPr>
          <p:cNvPr id="13" name="TextBox 37"/>
          <p:cNvSpPr txBox="1">
            <a:spLocks noChangeArrowheads="1"/>
          </p:cNvSpPr>
          <p:nvPr/>
        </p:nvSpPr>
        <p:spPr bwMode="auto">
          <a:xfrm>
            <a:off x="5003816" y="5749916"/>
            <a:ext cx="1303860" cy="552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marL="0" marR="0" lvl="0" indent="0" algn="ctr" defTabSz="457200" rtl="0" eaLnBrk="1" fontAlgn="auto" latinLnBrk="0" hangingPunct="1">
              <a:lnSpc>
                <a:spcPct val="90000"/>
              </a:lnSpc>
              <a:spcBef>
                <a:spcPts val="0"/>
              </a:spcBef>
              <a:spcAft>
                <a:spcPct val="0"/>
              </a:spcAft>
              <a:buClrTx/>
              <a:buSzTx/>
              <a:buFontTx/>
              <a:buNone/>
              <a:tabLst/>
              <a:defRPr/>
            </a:pPr>
            <a:r>
              <a:rPr kumimoji="0" lang="en-GB" altLang="en-US" sz="1100" b="0" i="0" u="none" strike="noStrike" kern="1200" cap="none" spc="0" normalizeH="0" baseline="0" noProof="0">
                <a:ln>
                  <a:noFill/>
                </a:ln>
                <a:solidFill>
                  <a:srgbClr val="7F7F7F"/>
                </a:solidFill>
                <a:effectLst/>
                <a:uLnTx/>
                <a:uFillTx/>
                <a:latin typeface="Arial"/>
                <a:ea typeface="+mn-ea"/>
                <a:cs typeface="Arial" charset="0"/>
              </a:rPr>
              <a:t>Favours </a:t>
            </a:r>
            <a:br>
              <a:rPr kumimoji="0" lang="en-GB" altLang="en-US" sz="1100" b="0" i="0" u="none" strike="noStrike" kern="1200" cap="none" spc="0" normalizeH="0" baseline="0" noProof="0">
                <a:ln>
                  <a:noFill/>
                </a:ln>
                <a:solidFill>
                  <a:srgbClr val="7F7F7F"/>
                </a:solidFill>
                <a:effectLst/>
                <a:uLnTx/>
                <a:uFillTx/>
                <a:latin typeface="Arial"/>
                <a:ea typeface="+mn-ea"/>
                <a:cs typeface="Arial" charset="0"/>
              </a:rPr>
            </a:br>
            <a:r>
              <a:rPr kumimoji="0" lang="en-GB" altLang="en-US" sz="1100" b="0" i="0" u="none" strike="noStrike" kern="1200" cap="none" spc="0" normalizeH="0" baseline="0" noProof="0">
                <a:ln>
                  <a:noFill/>
                </a:ln>
                <a:solidFill>
                  <a:srgbClr val="7F7F7F"/>
                </a:solidFill>
                <a:effectLst/>
                <a:uLnTx/>
                <a:uFillTx/>
                <a:latin typeface="Arial"/>
                <a:ea typeface="+mn-ea"/>
                <a:cs typeface="Arial" charset="0"/>
              </a:rPr>
              <a:t>Riva 2.5 mg bid </a:t>
            </a:r>
            <a:br>
              <a:rPr kumimoji="0" lang="en-GB" altLang="en-US" sz="1100" b="0" i="0" u="none" strike="noStrike" kern="1200" cap="none" spc="0" normalizeH="0" baseline="0" noProof="0">
                <a:ln>
                  <a:noFill/>
                </a:ln>
                <a:solidFill>
                  <a:srgbClr val="7F7F7F"/>
                </a:solidFill>
                <a:effectLst/>
                <a:uLnTx/>
                <a:uFillTx/>
                <a:latin typeface="Arial"/>
                <a:ea typeface="+mn-ea"/>
                <a:cs typeface="Arial" charset="0"/>
              </a:rPr>
            </a:br>
            <a:r>
              <a:rPr kumimoji="0" lang="en-GB" altLang="en-US" sz="1100" b="0" i="0" u="none" strike="noStrike" kern="1200" cap="none" spc="0" normalizeH="0" baseline="0" noProof="0">
                <a:ln>
                  <a:noFill/>
                </a:ln>
                <a:solidFill>
                  <a:srgbClr val="7F7F7F"/>
                </a:solidFill>
                <a:effectLst/>
                <a:uLnTx/>
                <a:uFillTx/>
                <a:latin typeface="Arial"/>
                <a:ea typeface="+mn-ea"/>
                <a:cs typeface="Arial" charset="0"/>
              </a:rPr>
              <a:t>+ ASA</a:t>
            </a:r>
          </a:p>
        </p:txBody>
      </p:sp>
      <p:sp>
        <p:nvSpPr>
          <p:cNvPr id="14" name="TextBox 38"/>
          <p:cNvSpPr txBox="1">
            <a:spLocks noChangeArrowheads="1"/>
          </p:cNvSpPr>
          <p:nvPr/>
        </p:nvSpPr>
        <p:spPr bwMode="auto">
          <a:xfrm>
            <a:off x="6371223" y="5776866"/>
            <a:ext cx="1156072" cy="399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marL="0" marR="0" lvl="0" indent="0" algn="ctr" defTabSz="457200" rtl="0" eaLnBrk="1" fontAlgn="auto" latinLnBrk="0" hangingPunct="1">
              <a:lnSpc>
                <a:spcPct val="90000"/>
              </a:lnSpc>
              <a:spcBef>
                <a:spcPts val="0"/>
              </a:spcBef>
              <a:spcAft>
                <a:spcPct val="0"/>
              </a:spcAft>
              <a:buClrTx/>
              <a:buSzTx/>
              <a:buFontTx/>
              <a:buNone/>
              <a:tabLst/>
              <a:defRPr/>
            </a:pPr>
            <a:r>
              <a:rPr kumimoji="0" lang="en-GB" altLang="en-US" sz="1100" b="0" i="0" u="none" strike="noStrike" kern="1200" cap="none" spc="0" normalizeH="0" baseline="0" noProof="0">
                <a:ln>
                  <a:noFill/>
                </a:ln>
                <a:solidFill>
                  <a:srgbClr val="7F7F7F"/>
                </a:solidFill>
                <a:effectLst/>
                <a:uLnTx/>
                <a:uFillTx/>
                <a:latin typeface="Arial"/>
                <a:ea typeface="+mn-ea"/>
                <a:cs typeface="Arial" charset="0"/>
              </a:rPr>
              <a:t>Favours </a:t>
            </a:r>
            <a:br>
              <a:rPr kumimoji="0" lang="en-GB" altLang="en-US" sz="1100" b="0" i="0" u="none" strike="noStrike" kern="1200" cap="none" spc="0" normalizeH="0" baseline="0" noProof="0">
                <a:ln>
                  <a:noFill/>
                </a:ln>
                <a:solidFill>
                  <a:srgbClr val="7F7F7F"/>
                </a:solidFill>
                <a:effectLst/>
                <a:uLnTx/>
                <a:uFillTx/>
                <a:latin typeface="Arial"/>
                <a:ea typeface="+mn-ea"/>
                <a:cs typeface="Arial" charset="0"/>
              </a:rPr>
            </a:br>
            <a:r>
              <a:rPr kumimoji="0" lang="en-GB" altLang="en-US" sz="1100" b="0" i="0" u="none" strike="noStrike" kern="1200" cap="none" spc="0" normalizeH="0" baseline="0" noProof="0">
                <a:ln>
                  <a:noFill/>
                </a:ln>
                <a:solidFill>
                  <a:srgbClr val="7F7F7F"/>
                </a:solidFill>
                <a:effectLst/>
                <a:uLnTx/>
                <a:uFillTx/>
                <a:latin typeface="Arial"/>
                <a:ea typeface="+mn-ea"/>
                <a:cs typeface="Arial" charset="0"/>
              </a:rPr>
              <a:t>ASA alone</a:t>
            </a:r>
          </a:p>
        </p:txBody>
      </p:sp>
      <p:sp>
        <p:nvSpPr>
          <p:cNvPr id="3" name="Rectangle 2">
            <a:extLst>
              <a:ext uri="{FF2B5EF4-FFF2-40B4-BE49-F238E27FC236}">
                <a16:creationId xmlns:a16="http://schemas.microsoft.com/office/drawing/2014/main" id="{CD3648DC-4806-47EF-8B08-26842E39FC64}"/>
              </a:ext>
            </a:extLst>
          </p:cNvPr>
          <p:cNvSpPr/>
          <p:nvPr/>
        </p:nvSpPr>
        <p:spPr>
          <a:xfrm>
            <a:off x="446414" y="1545999"/>
            <a:ext cx="9136680" cy="53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F7F7F"/>
                </a:solidFill>
                <a:effectLst/>
                <a:uLnTx/>
                <a:uFillTx/>
                <a:latin typeface="Arial" panose="020B0604020202020204"/>
                <a:ea typeface="+mn-ea"/>
                <a:cs typeface="+mn-cs"/>
              </a:rPr>
              <a:t> Landmark analysis for key efficacy and safety outcomes</a:t>
            </a:r>
          </a:p>
        </p:txBody>
      </p:sp>
      <p:grpSp>
        <p:nvGrpSpPr>
          <p:cNvPr id="10" name="Group 9">
            <a:extLst>
              <a:ext uri="{FF2B5EF4-FFF2-40B4-BE49-F238E27FC236}">
                <a16:creationId xmlns:a16="http://schemas.microsoft.com/office/drawing/2014/main" id="{108A66AC-5BC9-470A-AC73-B973FAB68570}"/>
              </a:ext>
            </a:extLst>
          </p:cNvPr>
          <p:cNvGrpSpPr/>
          <p:nvPr/>
        </p:nvGrpSpPr>
        <p:grpSpPr>
          <a:xfrm>
            <a:off x="5944769" y="2653859"/>
            <a:ext cx="836702" cy="2967520"/>
            <a:chOff x="5480051" y="1435100"/>
            <a:chExt cx="1054100" cy="3738563"/>
          </a:xfrm>
        </p:grpSpPr>
        <p:sp>
          <p:nvSpPr>
            <p:cNvPr id="11" name="Line 15">
              <a:extLst>
                <a:ext uri="{FF2B5EF4-FFF2-40B4-BE49-F238E27FC236}">
                  <a16:creationId xmlns:a16="http://schemas.microsoft.com/office/drawing/2014/main" id="{53544723-7916-4644-818A-562701FDBDCD}"/>
                </a:ext>
              </a:extLst>
            </p:cNvPr>
            <p:cNvSpPr>
              <a:spLocks noChangeShapeType="1"/>
            </p:cNvSpPr>
            <p:nvPr/>
          </p:nvSpPr>
          <p:spPr bwMode="auto">
            <a:xfrm flipV="1">
              <a:off x="5886451" y="1435100"/>
              <a:ext cx="0" cy="3738563"/>
            </a:xfrm>
            <a:prstGeom prst="line">
              <a:avLst/>
            </a:prstGeom>
            <a:noFill/>
            <a:ln w="11113">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12" name="Line 17">
              <a:extLst>
                <a:ext uri="{FF2B5EF4-FFF2-40B4-BE49-F238E27FC236}">
                  <a16:creationId xmlns:a16="http://schemas.microsoft.com/office/drawing/2014/main" id="{00455A0B-276C-4F15-839D-2C530D506DBB}"/>
                </a:ext>
              </a:extLst>
            </p:cNvPr>
            <p:cNvSpPr>
              <a:spLocks noChangeShapeType="1"/>
            </p:cNvSpPr>
            <p:nvPr/>
          </p:nvSpPr>
          <p:spPr bwMode="auto">
            <a:xfrm flipV="1">
              <a:off x="5753101" y="1733550"/>
              <a:ext cx="0" cy="1666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15" name="Line 18">
              <a:extLst>
                <a:ext uri="{FF2B5EF4-FFF2-40B4-BE49-F238E27FC236}">
                  <a16:creationId xmlns:a16="http://schemas.microsoft.com/office/drawing/2014/main" id="{7353FCCB-EF7A-45EE-B2D9-E3588CCA69CB}"/>
                </a:ext>
              </a:extLst>
            </p:cNvPr>
            <p:cNvSpPr>
              <a:spLocks noChangeShapeType="1"/>
            </p:cNvSpPr>
            <p:nvPr/>
          </p:nvSpPr>
          <p:spPr bwMode="auto">
            <a:xfrm flipV="1">
              <a:off x="5646738" y="2052638"/>
              <a:ext cx="0" cy="150813"/>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16" name="Line 19">
              <a:extLst>
                <a:ext uri="{FF2B5EF4-FFF2-40B4-BE49-F238E27FC236}">
                  <a16:creationId xmlns:a16="http://schemas.microsoft.com/office/drawing/2014/main" id="{76641619-B60B-41A7-97EE-DD916FBF9002}"/>
                </a:ext>
              </a:extLst>
            </p:cNvPr>
            <p:cNvSpPr>
              <a:spLocks noChangeShapeType="1"/>
            </p:cNvSpPr>
            <p:nvPr/>
          </p:nvSpPr>
          <p:spPr bwMode="auto">
            <a:xfrm flipV="1">
              <a:off x="5775326" y="2344738"/>
              <a:ext cx="0" cy="13970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17" name="Line 20">
              <a:extLst>
                <a:ext uri="{FF2B5EF4-FFF2-40B4-BE49-F238E27FC236}">
                  <a16:creationId xmlns:a16="http://schemas.microsoft.com/office/drawing/2014/main" id="{379BD7DD-ABCD-4BEA-A531-0D56C316094C}"/>
                </a:ext>
              </a:extLst>
            </p:cNvPr>
            <p:cNvSpPr>
              <a:spLocks noChangeShapeType="1"/>
            </p:cNvSpPr>
            <p:nvPr/>
          </p:nvSpPr>
          <p:spPr bwMode="auto">
            <a:xfrm flipV="1">
              <a:off x="6372226" y="3032125"/>
              <a:ext cx="0" cy="10795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18" name="Line 21">
              <a:extLst>
                <a:ext uri="{FF2B5EF4-FFF2-40B4-BE49-F238E27FC236}">
                  <a16:creationId xmlns:a16="http://schemas.microsoft.com/office/drawing/2014/main" id="{96949167-FE69-42F8-A2F3-7BFF0720BD31}"/>
                </a:ext>
              </a:extLst>
            </p:cNvPr>
            <p:cNvSpPr>
              <a:spLocks noChangeShapeType="1"/>
            </p:cNvSpPr>
            <p:nvPr/>
          </p:nvSpPr>
          <p:spPr bwMode="auto">
            <a:xfrm flipV="1">
              <a:off x="5988051" y="3351213"/>
              <a:ext cx="0" cy="92075"/>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19" name="Line 22">
              <a:extLst>
                <a:ext uri="{FF2B5EF4-FFF2-40B4-BE49-F238E27FC236}">
                  <a16:creationId xmlns:a16="http://schemas.microsoft.com/office/drawing/2014/main" id="{BDD8269D-6E03-49FB-A91F-63CB7EA7913E}"/>
                </a:ext>
              </a:extLst>
            </p:cNvPr>
            <p:cNvSpPr>
              <a:spLocks noChangeShapeType="1"/>
            </p:cNvSpPr>
            <p:nvPr/>
          </p:nvSpPr>
          <p:spPr bwMode="auto">
            <a:xfrm flipV="1">
              <a:off x="5915026" y="3697288"/>
              <a:ext cx="0" cy="74613"/>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0" name="Line 23">
              <a:extLst>
                <a:ext uri="{FF2B5EF4-FFF2-40B4-BE49-F238E27FC236}">
                  <a16:creationId xmlns:a16="http://schemas.microsoft.com/office/drawing/2014/main" id="{9B5D469F-450C-40EC-A93F-51418CA1F95C}"/>
                </a:ext>
              </a:extLst>
            </p:cNvPr>
            <p:cNvSpPr>
              <a:spLocks noChangeShapeType="1"/>
            </p:cNvSpPr>
            <p:nvPr/>
          </p:nvSpPr>
          <p:spPr bwMode="auto">
            <a:xfrm flipV="1">
              <a:off x="5759451" y="4356100"/>
              <a:ext cx="0" cy="4445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1" name="Line 24">
              <a:extLst>
                <a:ext uri="{FF2B5EF4-FFF2-40B4-BE49-F238E27FC236}">
                  <a16:creationId xmlns:a16="http://schemas.microsoft.com/office/drawing/2014/main" id="{35E6CCD9-5EDA-4807-8DEF-51BF1DA058F0}"/>
                </a:ext>
              </a:extLst>
            </p:cNvPr>
            <p:cNvSpPr>
              <a:spLocks noChangeShapeType="1"/>
            </p:cNvSpPr>
            <p:nvPr/>
          </p:nvSpPr>
          <p:spPr bwMode="auto">
            <a:xfrm flipV="1">
              <a:off x="5735638" y="4675188"/>
              <a:ext cx="0" cy="3333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2" name="Line 25">
              <a:extLst>
                <a:ext uri="{FF2B5EF4-FFF2-40B4-BE49-F238E27FC236}">
                  <a16:creationId xmlns:a16="http://schemas.microsoft.com/office/drawing/2014/main" id="{8B6EEC83-9D39-4F2F-9FB8-3D54D2918EED}"/>
                </a:ext>
              </a:extLst>
            </p:cNvPr>
            <p:cNvSpPr>
              <a:spLocks noChangeShapeType="1"/>
            </p:cNvSpPr>
            <p:nvPr/>
          </p:nvSpPr>
          <p:spPr bwMode="auto">
            <a:xfrm flipV="1">
              <a:off x="5680076" y="4994275"/>
              <a:ext cx="0" cy="17463"/>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3" name="Line 26">
              <a:extLst>
                <a:ext uri="{FF2B5EF4-FFF2-40B4-BE49-F238E27FC236}">
                  <a16:creationId xmlns:a16="http://schemas.microsoft.com/office/drawing/2014/main" id="{9EE0DCC9-77B3-4F4D-A827-C12062851E2A}"/>
                </a:ext>
              </a:extLst>
            </p:cNvPr>
            <p:cNvSpPr>
              <a:spLocks noChangeShapeType="1"/>
            </p:cNvSpPr>
            <p:nvPr/>
          </p:nvSpPr>
          <p:spPr bwMode="auto">
            <a:xfrm flipH="1">
              <a:off x="5641976" y="1900238"/>
              <a:ext cx="11112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4" name="Line 27">
              <a:extLst>
                <a:ext uri="{FF2B5EF4-FFF2-40B4-BE49-F238E27FC236}">
                  <a16:creationId xmlns:a16="http://schemas.microsoft.com/office/drawing/2014/main" id="{D4DC88DB-136A-4711-86D2-17059F96B5B8}"/>
                </a:ext>
              </a:extLst>
            </p:cNvPr>
            <p:cNvSpPr>
              <a:spLocks noChangeShapeType="1"/>
            </p:cNvSpPr>
            <p:nvPr/>
          </p:nvSpPr>
          <p:spPr bwMode="auto">
            <a:xfrm>
              <a:off x="5753101" y="1900238"/>
              <a:ext cx="11112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5" name="Line 28">
              <a:extLst>
                <a:ext uri="{FF2B5EF4-FFF2-40B4-BE49-F238E27FC236}">
                  <a16:creationId xmlns:a16="http://schemas.microsoft.com/office/drawing/2014/main" id="{2D6287E0-232D-4F53-A664-CB96C0B73D01}"/>
                </a:ext>
              </a:extLst>
            </p:cNvPr>
            <p:cNvSpPr>
              <a:spLocks noChangeShapeType="1"/>
            </p:cNvSpPr>
            <p:nvPr/>
          </p:nvSpPr>
          <p:spPr bwMode="auto">
            <a:xfrm>
              <a:off x="5641976" y="1868488"/>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6" name="Line 29">
              <a:extLst>
                <a:ext uri="{FF2B5EF4-FFF2-40B4-BE49-F238E27FC236}">
                  <a16:creationId xmlns:a16="http://schemas.microsoft.com/office/drawing/2014/main" id="{83B9C2EA-3072-4DD6-B6BB-CABB486DA7C3}"/>
                </a:ext>
              </a:extLst>
            </p:cNvPr>
            <p:cNvSpPr>
              <a:spLocks noChangeShapeType="1"/>
            </p:cNvSpPr>
            <p:nvPr/>
          </p:nvSpPr>
          <p:spPr bwMode="auto">
            <a:xfrm>
              <a:off x="5864226" y="1868488"/>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7" name="Line 30">
              <a:extLst>
                <a:ext uri="{FF2B5EF4-FFF2-40B4-BE49-F238E27FC236}">
                  <a16:creationId xmlns:a16="http://schemas.microsoft.com/office/drawing/2014/main" id="{92FD3C4E-2C3C-4DF1-8575-51D952433A6C}"/>
                </a:ext>
              </a:extLst>
            </p:cNvPr>
            <p:cNvSpPr>
              <a:spLocks noChangeShapeType="1"/>
            </p:cNvSpPr>
            <p:nvPr/>
          </p:nvSpPr>
          <p:spPr bwMode="auto">
            <a:xfrm flipH="1">
              <a:off x="5513388" y="2203450"/>
              <a:ext cx="133350"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8" name="Line 31">
              <a:extLst>
                <a:ext uri="{FF2B5EF4-FFF2-40B4-BE49-F238E27FC236}">
                  <a16:creationId xmlns:a16="http://schemas.microsoft.com/office/drawing/2014/main" id="{18A50776-F8CA-45A1-808F-D3F554FC51CB}"/>
                </a:ext>
              </a:extLst>
            </p:cNvPr>
            <p:cNvSpPr>
              <a:spLocks noChangeShapeType="1"/>
            </p:cNvSpPr>
            <p:nvPr/>
          </p:nvSpPr>
          <p:spPr bwMode="auto">
            <a:xfrm>
              <a:off x="5646738" y="2203450"/>
              <a:ext cx="134938"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29" name="Line 32">
              <a:extLst>
                <a:ext uri="{FF2B5EF4-FFF2-40B4-BE49-F238E27FC236}">
                  <a16:creationId xmlns:a16="http://schemas.microsoft.com/office/drawing/2014/main" id="{AA57447D-079B-45D8-BACF-4EC572CB926A}"/>
                </a:ext>
              </a:extLst>
            </p:cNvPr>
            <p:cNvSpPr>
              <a:spLocks noChangeShapeType="1"/>
            </p:cNvSpPr>
            <p:nvPr/>
          </p:nvSpPr>
          <p:spPr bwMode="auto">
            <a:xfrm>
              <a:off x="5513388" y="2171700"/>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0" name="Line 33">
              <a:extLst>
                <a:ext uri="{FF2B5EF4-FFF2-40B4-BE49-F238E27FC236}">
                  <a16:creationId xmlns:a16="http://schemas.microsoft.com/office/drawing/2014/main" id="{0854291D-30FA-4E07-9F2E-BD8A3CDCC49C}"/>
                </a:ext>
              </a:extLst>
            </p:cNvPr>
            <p:cNvSpPr>
              <a:spLocks noChangeShapeType="1"/>
            </p:cNvSpPr>
            <p:nvPr/>
          </p:nvSpPr>
          <p:spPr bwMode="auto">
            <a:xfrm>
              <a:off x="5781676" y="2171700"/>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1" name="Line 34">
              <a:extLst>
                <a:ext uri="{FF2B5EF4-FFF2-40B4-BE49-F238E27FC236}">
                  <a16:creationId xmlns:a16="http://schemas.microsoft.com/office/drawing/2014/main" id="{51BF0F88-8917-4E8A-8D9B-6F60669C75EC}"/>
                </a:ext>
              </a:extLst>
            </p:cNvPr>
            <p:cNvSpPr>
              <a:spLocks noChangeShapeType="1"/>
            </p:cNvSpPr>
            <p:nvPr/>
          </p:nvSpPr>
          <p:spPr bwMode="auto">
            <a:xfrm flipH="1">
              <a:off x="5575301" y="2484438"/>
              <a:ext cx="20002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2" name="Line 35">
              <a:extLst>
                <a:ext uri="{FF2B5EF4-FFF2-40B4-BE49-F238E27FC236}">
                  <a16:creationId xmlns:a16="http://schemas.microsoft.com/office/drawing/2014/main" id="{414BCF65-D12F-4D7D-B993-30C3026AA48B}"/>
                </a:ext>
              </a:extLst>
            </p:cNvPr>
            <p:cNvSpPr>
              <a:spLocks noChangeShapeType="1"/>
            </p:cNvSpPr>
            <p:nvPr/>
          </p:nvSpPr>
          <p:spPr bwMode="auto">
            <a:xfrm>
              <a:off x="5775326" y="2484438"/>
              <a:ext cx="195263"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3" name="Line 36">
              <a:extLst>
                <a:ext uri="{FF2B5EF4-FFF2-40B4-BE49-F238E27FC236}">
                  <a16:creationId xmlns:a16="http://schemas.microsoft.com/office/drawing/2014/main" id="{031C7654-A051-43C9-89EF-EF2EEAB6F0A5}"/>
                </a:ext>
              </a:extLst>
            </p:cNvPr>
            <p:cNvSpPr>
              <a:spLocks noChangeShapeType="1"/>
            </p:cNvSpPr>
            <p:nvPr/>
          </p:nvSpPr>
          <p:spPr bwMode="auto">
            <a:xfrm>
              <a:off x="5575301" y="2452688"/>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4" name="Line 37">
              <a:extLst>
                <a:ext uri="{FF2B5EF4-FFF2-40B4-BE49-F238E27FC236}">
                  <a16:creationId xmlns:a16="http://schemas.microsoft.com/office/drawing/2014/main" id="{4A458C43-D213-4AF9-B362-133057784BE5}"/>
                </a:ext>
              </a:extLst>
            </p:cNvPr>
            <p:cNvSpPr>
              <a:spLocks noChangeShapeType="1"/>
            </p:cNvSpPr>
            <p:nvPr/>
          </p:nvSpPr>
          <p:spPr bwMode="auto">
            <a:xfrm>
              <a:off x="5970588" y="2452688"/>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5" name="Line 38">
              <a:extLst>
                <a:ext uri="{FF2B5EF4-FFF2-40B4-BE49-F238E27FC236}">
                  <a16:creationId xmlns:a16="http://schemas.microsoft.com/office/drawing/2014/main" id="{0C3F720D-41A5-4BF3-97A3-6A48F23D427C}"/>
                </a:ext>
              </a:extLst>
            </p:cNvPr>
            <p:cNvSpPr>
              <a:spLocks noChangeShapeType="1"/>
            </p:cNvSpPr>
            <p:nvPr/>
          </p:nvSpPr>
          <p:spPr bwMode="auto">
            <a:xfrm flipH="1">
              <a:off x="6210301" y="3140075"/>
              <a:ext cx="16192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6" name="Line 39">
              <a:extLst>
                <a:ext uri="{FF2B5EF4-FFF2-40B4-BE49-F238E27FC236}">
                  <a16:creationId xmlns:a16="http://schemas.microsoft.com/office/drawing/2014/main" id="{95EC7512-407A-419F-AF03-31D28C86DD54}"/>
                </a:ext>
              </a:extLst>
            </p:cNvPr>
            <p:cNvSpPr>
              <a:spLocks noChangeShapeType="1"/>
            </p:cNvSpPr>
            <p:nvPr/>
          </p:nvSpPr>
          <p:spPr bwMode="auto">
            <a:xfrm>
              <a:off x="6372226" y="3140075"/>
              <a:ext cx="16192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7" name="Line 40">
              <a:extLst>
                <a:ext uri="{FF2B5EF4-FFF2-40B4-BE49-F238E27FC236}">
                  <a16:creationId xmlns:a16="http://schemas.microsoft.com/office/drawing/2014/main" id="{4339A08B-A7EB-4D03-A323-B4D6EC9BE595}"/>
                </a:ext>
              </a:extLst>
            </p:cNvPr>
            <p:cNvSpPr>
              <a:spLocks noChangeShapeType="1"/>
            </p:cNvSpPr>
            <p:nvPr/>
          </p:nvSpPr>
          <p:spPr bwMode="auto">
            <a:xfrm>
              <a:off x="6210301" y="3106738"/>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8" name="Line 41">
              <a:extLst>
                <a:ext uri="{FF2B5EF4-FFF2-40B4-BE49-F238E27FC236}">
                  <a16:creationId xmlns:a16="http://schemas.microsoft.com/office/drawing/2014/main" id="{30D90ADC-D860-457D-8631-55F4F4539B8F}"/>
                </a:ext>
              </a:extLst>
            </p:cNvPr>
            <p:cNvSpPr>
              <a:spLocks noChangeShapeType="1"/>
            </p:cNvSpPr>
            <p:nvPr/>
          </p:nvSpPr>
          <p:spPr bwMode="auto">
            <a:xfrm>
              <a:off x="6534151" y="3106738"/>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39" name="Line 42">
              <a:extLst>
                <a:ext uri="{FF2B5EF4-FFF2-40B4-BE49-F238E27FC236}">
                  <a16:creationId xmlns:a16="http://schemas.microsoft.com/office/drawing/2014/main" id="{5B0302BD-A732-4953-AE85-FA2BCF5AFD52}"/>
                </a:ext>
              </a:extLst>
            </p:cNvPr>
            <p:cNvSpPr>
              <a:spLocks noChangeShapeType="1"/>
            </p:cNvSpPr>
            <p:nvPr/>
          </p:nvSpPr>
          <p:spPr bwMode="auto">
            <a:xfrm flipH="1">
              <a:off x="5786438" y="3443288"/>
              <a:ext cx="201613"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0" name="Line 43">
              <a:extLst>
                <a:ext uri="{FF2B5EF4-FFF2-40B4-BE49-F238E27FC236}">
                  <a16:creationId xmlns:a16="http://schemas.microsoft.com/office/drawing/2014/main" id="{53C58270-706A-46AB-9605-9BB03FA900EE}"/>
                </a:ext>
              </a:extLst>
            </p:cNvPr>
            <p:cNvSpPr>
              <a:spLocks noChangeShapeType="1"/>
            </p:cNvSpPr>
            <p:nvPr/>
          </p:nvSpPr>
          <p:spPr bwMode="auto">
            <a:xfrm>
              <a:off x="5988051" y="3443288"/>
              <a:ext cx="20002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1" name="Line 44">
              <a:extLst>
                <a:ext uri="{FF2B5EF4-FFF2-40B4-BE49-F238E27FC236}">
                  <a16:creationId xmlns:a16="http://schemas.microsoft.com/office/drawing/2014/main" id="{68AF5ABC-285E-4523-AF06-C5031092D246}"/>
                </a:ext>
              </a:extLst>
            </p:cNvPr>
            <p:cNvSpPr>
              <a:spLocks noChangeShapeType="1"/>
            </p:cNvSpPr>
            <p:nvPr/>
          </p:nvSpPr>
          <p:spPr bwMode="auto">
            <a:xfrm>
              <a:off x="5786438" y="3409950"/>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2" name="Line 45">
              <a:extLst>
                <a:ext uri="{FF2B5EF4-FFF2-40B4-BE49-F238E27FC236}">
                  <a16:creationId xmlns:a16="http://schemas.microsoft.com/office/drawing/2014/main" id="{D60739F9-8A6F-4286-A00B-5CB9B1393560}"/>
                </a:ext>
              </a:extLst>
            </p:cNvPr>
            <p:cNvSpPr>
              <a:spLocks noChangeShapeType="1"/>
            </p:cNvSpPr>
            <p:nvPr/>
          </p:nvSpPr>
          <p:spPr bwMode="auto">
            <a:xfrm>
              <a:off x="6188076" y="3409950"/>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3" name="Line 46">
              <a:extLst>
                <a:ext uri="{FF2B5EF4-FFF2-40B4-BE49-F238E27FC236}">
                  <a16:creationId xmlns:a16="http://schemas.microsoft.com/office/drawing/2014/main" id="{B1915F4E-1748-4014-A45D-FC99CAB16076}"/>
                </a:ext>
              </a:extLst>
            </p:cNvPr>
            <p:cNvSpPr>
              <a:spLocks noChangeShapeType="1"/>
            </p:cNvSpPr>
            <p:nvPr/>
          </p:nvSpPr>
          <p:spPr bwMode="auto">
            <a:xfrm flipH="1">
              <a:off x="5624513" y="3771900"/>
              <a:ext cx="290513"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4" name="Line 47">
              <a:extLst>
                <a:ext uri="{FF2B5EF4-FFF2-40B4-BE49-F238E27FC236}">
                  <a16:creationId xmlns:a16="http://schemas.microsoft.com/office/drawing/2014/main" id="{377A0FE8-3B65-4854-8F44-EF693AE103F9}"/>
                </a:ext>
              </a:extLst>
            </p:cNvPr>
            <p:cNvSpPr>
              <a:spLocks noChangeShapeType="1"/>
            </p:cNvSpPr>
            <p:nvPr/>
          </p:nvSpPr>
          <p:spPr bwMode="auto">
            <a:xfrm>
              <a:off x="5915026" y="3771900"/>
              <a:ext cx="29527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5" name="Line 48">
              <a:extLst>
                <a:ext uri="{FF2B5EF4-FFF2-40B4-BE49-F238E27FC236}">
                  <a16:creationId xmlns:a16="http://schemas.microsoft.com/office/drawing/2014/main" id="{53F37A1C-87E2-478D-9B50-544D93168086}"/>
                </a:ext>
              </a:extLst>
            </p:cNvPr>
            <p:cNvSpPr>
              <a:spLocks noChangeShapeType="1"/>
            </p:cNvSpPr>
            <p:nvPr/>
          </p:nvSpPr>
          <p:spPr bwMode="auto">
            <a:xfrm>
              <a:off x="5624513" y="3740150"/>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6" name="Line 49">
              <a:extLst>
                <a:ext uri="{FF2B5EF4-FFF2-40B4-BE49-F238E27FC236}">
                  <a16:creationId xmlns:a16="http://schemas.microsoft.com/office/drawing/2014/main" id="{4CB0140A-BB78-4206-9FCC-B5D5B8E20AC9}"/>
                </a:ext>
              </a:extLst>
            </p:cNvPr>
            <p:cNvSpPr>
              <a:spLocks noChangeShapeType="1"/>
            </p:cNvSpPr>
            <p:nvPr/>
          </p:nvSpPr>
          <p:spPr bwMode="auto">
            <a:xfrm>
              <a:off x="6210301" y="3740150"/>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7" name="Line 50">
              <a:extLst>
                <a:ext uri="{FF2B5EF4-FFF2-40B4-BE49-F238E27FC236}">
                  <a16:creationId xmlns:a16="http://schemas.microsoft.com/office/drawing/2014/main" id="{3BB70644-C441-41EE-9673-50585B698DDE}"/>
                </a:ext>
              </a:extLst>
            </p:cNvPr>
            <p:cNvSpPr>
              <a:spLocks noChangeShapeType="1"/>
            </p:cNvSpPr>
            <p:nvPr/>
          </p:nvSpPr>
          <p:spPr bwMode="auto">
            <a:xfrm flipH="1">
              <a:off x="5624513" y="4400550"/>
              <a:ext cx="134938"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8" name="Line 51">
              <a:extLst>
                <a:ext uri="{FF2B5EF4-FFF2-40B4-BE49-F238E27FC236}">
                  <a16:creationId xmlns:a16="http://schemas.microsoft.com/office/drawing/2014/main" id="{573DCF78-05C0-47B2-A070-85E15263E2B1}"/>
                </a:ext>
              </a:extLst>
            </p:cNvPr>
            <p:cNvSpPr>
              <a:spLocks noChangeShapeType="1"/>
            </p:cNvSpPr>
            <p:nvPr/>
          </p:nvSpPr>
          <p:spPr bwMode="auto">
            <a:xfrm>
              <a:off x="5759451" y="4400550"/>
              <a:ext cx="138113"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49" name="Line 52">
              <a:extLst>
                <a:ext uri="{FF2B5EF4-FFF2-40B4-BE49-F238E27FC236}">
                  <a16:creationId xmlns:a16="http://schemas.microsoft.com/office/drawing/2014/main" id="{3ABF00E7-461C-48CD-82F5-2A1D770C6086}"/>
                </a:ext>
              </a:extLst>
            </p:cNvPr>
            <p:cNvSpPr>
              <a:spLocks noChangeShapeType="1"/>
            </p:cNvSpPr>
            <p:nvPr/>
          </p:nvSpPr>
          <p:spPr bwMode="auto">
            <a:xfrm>
              <a:off x="5624513" y="4367213"/>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0" name="Line 53">
              <a:extLst>
                <a:ext uri="{FF2B5EF4-FFF2-40B4-BE49-F238E27FC236}">
                  <a16:creationId xmlns:a16="http://schemas.microsoft.com/office/drawing/2014/main" id="{C954EA6B-8F2A-46E2-BE8B-E345F54EC14A}"/>
                </a:ext>
              </a:extLst>
            </p:cNvPr>
            <p:cNvSpPr>
              <a:spLocks noChangeShapeType="1"/>
            </p:cNvSpPr>
            <p:nvPr/>
          </p:nvSpPr>
          <p:spPr bwMode="auto">
            <a:xfrm>
              <a:off x="5897563" y="4367213"/>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1" name="Line 54">
              <a:extLst>
                <a:ext uri="{FF2B5EF4-FFF2-40B4-BE49-F238E27FC236}">
                  <a16:creationId xmlns:a16="http://schemas.microsoft.com/office/drawing/2014/main" id="{ACCB21A0-AFCC-475A-BC11-9AC477A69C76}"/>
                </a:ext>
              </a:extLst>
            </p:cNvPr>
            <p:cNvSpPr>
              <a:spLocks noChangeShapeType="1"/>
            </p:cNvSpPr>
            <p:nvPr/>
          </p:nvSpPr>
          <p:spPr bwMode="auto">
            <a:xfrm flipH="1">
              <a:off x="5586413" y="4702175"/>
              <a:ext cx="14922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2" name="Line 55">
              <a:extLst>
                <a:ext uri="{FF2B5EF4-FFF2-40B4-BE49-F238E27FC236}">
                  <a16:creationId xmlns:a16="http://schemas.microsoft.com/office/drawing/2014/main" id="{B449E48D-3E59-43A7-9DBB-C8CEA8392B7D}"/>
                </a:ext>
              </a:extLst>
            </p:cNvPr>
            <p:cNvSpPr>
              <a:spLocks noChangeShapeType="1"/>
            </p:cNvSpPr>
            <p:nvPr/>
          </p:nvSpPr>
          <p:spPr bwMode="auto">
            <a:xfrm>
              <a:off x="5735638" y="4702175"/>
              <a:ext cx="157163"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3" name="Line 56">
              <a:extLst>
                <a:ext uri="{FF2B5EF4-FFF2-40B4-BE49-F238E27FC236}">
                  <a16:creationId xmlns:a16="http://schemas.microsoft.com/office/drawing/2014/main" id="{3F3A0685-869F-4D8A-A2F1-D4A53DF320F2}"/>
                </a:ext>
              </a:extLst>
            </p:cNvPr>
            <p:cNvSpPr>
              <a:spLocks noChangeShapeType="1"/>
            </p:cNvSpPr>
            <p:nvPr/>
          </p:nvSpPr>
          <p:spPr bwMode="auto">
            <a:xfrm>
              <a:off x="5586413" y="4675188"/>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4" name="Line 57">
              <a:extLst>
                <a:ext uri="{FF2B5EF4-FFF2-40B4-BE49-F238E27FC236}">
                  <a16:creationId xmlns:a16="http://schemas.microsoft.com/office/drawing/2014/main" id="{5B58BF3B-6AFF-434B-BB4C-C37DBD78D597}"/>
                </a:ext>
              </a:extLst>
            </p:cNvPr>
            <p:cNvSpPr>
              <a:spLocks noChangeShapeType="1"/>
            </p:cNvSpPr>
            <p:nvPr/>
          </p:nvSpPr>
          <p:spPr bwMode="auto">
            <a:xfrm>
              <a:off x="5892801" y="4675188"/>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5" name="Line 58">
              <a:extLst>
                <a:ext uri="{FF2B5EF4-FFF2-40B4-BE49-F238E27FC236}">
                  <a16:creationId xmlns:a16="http://schemas.microsoft.com/office/drawing/2014/main" id="{2A1BC9CE-49F8-46C2-80D7-5114CA9B8C1B}"/>
                </a:ext>
              </a:extLst>
            </p:cNvPr>
            <p:cNvSpPr>
              <a:spLocks noChangeShapeType="1"/>
            </p:cNvSpPr>
            <p:nvPr/>
          </p:nvSpPr>
          <p:spPr bwMode="auto">
            <a:xfrm flipH="1">
              <a:off x="5480051" y="5011738"/>
              <a:ext cx="20002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6" name="Line 59">
              <a:extLst>
                <a:ext uri="{FF2B5EF4-FFF2-40B4-BE49-F238E27FC236}">
                  <a16:creationId xmlns:a16="http://schemas.microsoft.com/office/drawing/2014/main" id="{4C454769-2EB1-4B26-AFAA-F43588FE6746}"/>
                </a:ext>
              </a:extLst>
            </p:cNvPr>
            <p:cNvSpPr>
              <a:spLocks noChangeShapeType="1"/>
            </p:cNvSpPr>
            <p:nvPr/>
          </p:nvSpPr>
          <p:spPr bwMode="auto">
            <a:xfrm>
              <a:off x="5680076" y="5011738"/>
              <a:ext cx="206375" cy="0"/>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7" name="Line 60">
              <a:extLst>
                <a:ext uri="{FF2B5EF4-FFF2-40B4-BE49-F238E27FC236}">
                  <a16:creationId xmlns:a16="http://schemas.microsoft.com/office/drawing/2014/main" id="{5C5D6086-12CF-4784-9D4D-973B371EC3E9}"/>
                </a:ext>
              </a:extLst>
            </p:cNvPr>
            <p:cNvSpPr>
              <a:spLocks noChangeShapeType="1"/>
            </p:cNvSpPr>
            <p:nvPr/>
          </p:nvSpPr>
          <p:spPr bwMode="auto">
            <a:xfrm>
              <a:off x="5480051" y="4978400"/>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8" name="Line 61">
              <a:extLst>
                <a:ext uri="{FF2B5EF4-FFF2-40B4-BE49-F238E27FC236}">
                  <a16:creationId xmlns:a16="http://schemas.microsoft.com/office/drawing/2014/main" id="{17572DE9-8A19-4FC8-9646-AC5FF76D40FD}"/>
                </a:ext>
              </a:extLst>
            </p:cNvPr>
            <p:cNvSpPr>
              <a:spLocks noChangeShapeType="1"/>
            </p:cNvSpPr>
            <p:nvPr/>
          </p:nvSpPr>
          <p:spPr bwMode="auto">
            <a:xfrm>
              <a:off x="5886451" y="4978400"/>
              <a:ext cx="0" cy="65088"/>
            </a:xfrm>
            <a:prstGeom prst="line">
              <a:avLst/>
            </a:prstGeom>
            <a:noFill/>
            <a:ln w="11113">
              <a:solidFill>
                <a:srgbClr val="ACACA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9" name="Freeform 62">
              <a:extLst>
                <a:ext uri="{FF2B5EF4-FFF2-40B4-BE49-F238E27FC236}">
                  <a16:creationId xmlns:a16="http://schemas.microsoft.com/office/drawing/2014/main" id="{99E8ACAB-B99B-410A-A2C9-6C651ECCE382}"/>
                </a:ext>
              </a:extLst>
            </p:cNvPr>
            <p:cNvSpPr>
              <a:spLocks/>
            </p:cNvSpPr>
            <p:nvPr/>
          </p:nvSpPr>
          <p:spPr bwMode="auto">
            <a:xfrm>
              <a:off x="5702301" y="1857375"/>
              <a:ext cx="90488" cy="87313"/>
            </a:xfrm>
            <a:custGeom>
              <a:avLst/>
              <a:gdLst>
                <a:gd name="T0" fmla="*/ 29 w 57"/>
                <a:gd name="T1" fmla="*/ 0 h 55"/>
                <a:gd name="T2" fmla="*/ 57 w 57"/>
                <a:gd name="T3" fmla="*/ 27 h 55"/>
                <a:gd name="T4" fmla="*/ 29 w 57"/>
                <a:gd name="T5" fmla="*/ 55 h 55"/>
                <a:gd name="T6" fmla="*/ 0 w 57"/>
                <a:gd name="T7" fmla="*/ 27 h 55"/>
                <a:gd name="T8" fmla="*/ 29 w 57"/>
                <a:gd name="T9" fmla="*/ 0 h 55"/>
              </a:gdLst>
              <a:ahLst/>
              <a:cxnLst>
                <a:cxn ang="0">
                  <a:pos x="T0" y="T1"/>
                </a:cxn>
                <a:cxn ang="0">
                  <a:pos x="T2" y="T3"/>
                </a:cxn>
                <a:cxn ang="0">
                  <a:pos x="T4" y="T5"/>
                </a:cxn>
                <a:cxn ang="0">
                  <a:pos x="T6" y="T7"/>
                </a:cxn>
                <a:cxn ang="0">
                  <a:pos x="T8" y="T9"/>
                </a:cxn>
              </a:cxnLst>
              <a:rect l="0" t="0" r="r" b="b"/>
              <a:pathLst>
                <a:path w="57" h="55">
                  <a:moveTo>
                    <a:pt x="29" y="0"/>
                  </a:moveTo>
                  <a:lnTo>
                    <a:pt x="57" y="27"/>
                  </a:lnTo>
                  <a:lnTo>
                    <a:pt x="29" y="55"/>
                  </a:lnTo>
                  <a:lnTo>
                    <a:pt x="0" y="27"/>
                  </a:lnTo>
                  <a:lnTo>
                    <a:pt x="29"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0" name="Freeform 63">
              <a:extLst>
                <a:ext uri="{FF2B5EF4-FFF2-40B4-BE49-F238E27FC236}">
                  <a16:creationId xmlns:a16="http://schemas.microsoft.com/office/drawing/2014/main" id="{DB9AFF8F-DF80-4B60-A8DC-A4E48EC40615}"/>
                </a:ext>
              </a:extLst>
            </p:cNvPr>
            <p:cNvSpPr>
              <a:spLocks/>
            </p:cNvSpPr>
            <p:nvPr/>
          </p:nvSpPr>
          <p:spPr bwMode="auto">
            <a:xfrm>
              <a:off x="5702301" y="1857375"/>
              <a:ext cx="90488" cy="87313"/>
            </a:xfrm>
            <a:custGeom>
              <a:avLst/>
              <a:gdLst>
                <a:gd name="T0" fmla="*/ 29 w 57"/>
                <a:gd name="T1" fmla="*/ 0 h 55"/>
                <a:gd name="T2" fmla="*/ 57 w 57"/>
                <a:gd name="T3" fmla="*/ 27 h 55"/>
                <a:gd name="T4" fmla="*/ 29 w 57"/>
                <a:gd name="T5" fmla="*/ 55 h 55"/>
                <a:gd name="T6" fmla="*/ 0 w 57"/>
                <a:gd name="T7" fmla="*/ 27 h 55"/>
                <a:gd name="T8" fmla="*/ 29 w 57"/>
                <a:gd name="T9" fmla="*/ 0 h 55"/>
              </a:gdLst>
              <a:ahLst/>
              <a:cxnLst>
                <a:cxn ang="0">
                  <a:pos x="T0" y="T1"/>
                </a:cxn>
                <a:cxn ang="0">
                  <a:pos x="T2" y="T3"/>
                </a:cxn>
                <a:cxn ang="0">
                  <a:pos x="T4" y="T5"/>
                </a:cxn>
                <a:cxn ang="0">
                  <a:pos x="T6" y="T7"/>
                </a:cxn>
                <a:cxn ang="0">
                  <a:pos x="T8" y="T9"/>
                </a:cxn>
              </a:cxnLst>
              <a:rect l="0" t="0" r="r" b="b"/>
              <a:pathLst>
                <a:path w="57" h="55">
                  <a:moveTo>
                    <a:pt x="29" y="0"/>
                  </a:moveTo>
                  <a:lnTo>
                    <a:pt x="57" y="27"/>
                  </a:lnTo>
                  <a:lnTo>
                    <a:pt x="29" y="55"/>
                  </a:lnTo>
                  <a:lnTo>
                    <a:pt x="0" y="27"/>
                  </a:lnTo>
                  <a:lnTo>
                    <a:pt x="29"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1" name="Freeform 64">
              <a:extLst>
                <a:ext uri="{FF2B5EF4-FFF2-40B4-BE49-F238E27FC236}">
                  <a16:creationId xmlns:a16="http://schemas.microsoft.com/office/drawing/2014/main" id="{7196FAC9-B253-4F98-8EFC-2F0782A49827}"/>
                </a:ext>
              </a:extLst>
            </p:cNvPr>
            <p:cNvSpPr>
              <a:spLocks/>
            </p:cNvSpPr>
            <p:nvPr/>
          </p:nvSpPr>
          <p:spPr bwMode="auto">
            <a:xfrm>
              <a:off x="5597526" y="2160588"/>
              <a:ext cx="88900" cy="87313"/>
            </a:xfrm>
            <a:custGeom>
              <a:avLst/>
              <a:gdLst>
                <a:gd name="T0" fmla="*/ 28 w 56"/>
                <a:gd name="T1" fmla="*/ 0 h 55"/>
                <a:gd name="T2" fmla="*/ 56 w 56"/>
                <a:gd name="T3" fmla="*/ 27 h 55"/>
                <a:gd name="T4" fmla="*/ 28 w 56"/>
                <a:gd name="T5" fmla="*/ 55 h 55"/>
                <a:gd name="T6" fmla="*/ 0 w 56"/>
                <a:gd name="T7" fmla="*/ 27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7"/>
                  </a:lnTo>
                  <a:lnTo>
                    <a:pt x="28" y="55"/>
                  </a:lnTo>
                  <a:lnTo>
                    <a:pt x="0" y="27"/>
                  </a:lnTo>
                  <a:lnTo>
                    <a:pt x="28"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2" name="Freeform 65">
              <a:extLst>
                <a:ext uri="{FF2B5EF4-FFF2-40B4-BE49-F238E27FC236}">
                  <a16:creationId xmlns:a16="http://schemas.microsoft.com/office/drawing/2014/main" id="{1C46F620-5C68-472D-A770-13484D20825C}"/>
                </a:ext>
              </a:extLst>
            </p:cNvPr>
            <p:cNvSpPr>
              <a:spLocks/>
            </p:cNvSpPr>
            <p:nvPr/>
          </p:nvSpPr>
          <p:spPr bwMode="auto">
            <a:xfrm>
              <a:off x="5597526" y="2160588"/>
              <a:ext cx="88900" cy="87313"/>
            </a:xfrm>
            <a:custGeom>
              <a:avLst/>
              <a:gdLst>
                <a:gd name="T0" fmla="*/ 28 w 56"/>
                <a:gd name="T1" fmla="*/ 0 h 55"/>
                <a:gd name="T2" fmla="*/ 56 w 56"/>
                <a:gd name="T3" fmla="*/ 27 h 55"/>
                <a:gd name="T4" fmla="*/ 28 w 56"/>
                <a:gd name="T5" fmla="*/ 55 h 55"/>
                <a:gd name="T6" fmla="*/ 0 w 56"/>
                <a:gd name="T7" fmla="*/ 27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7"/>
                  </a:lnTo>
                  <a:lnTo>
                    <a:pt x="28" y="55"/>
                  </a:lnTo>
                  <a:lnTo>
                    <a:pt x="0" y="27"/>
                  </a:lnTo>
                  <a:lnTo>
                    <a:pt x="28"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3" name="Freeform 66">
              <a:extLst>
                <a:ext uri="{FF2B5EF4-FFF2-40B4-BE49-F238E27FC236}">
                  <a16:creationId xmlns:a16="http://schemas.microsoft.com/office/drawing/2014/main" id="{F2F5C178-80A7-4B55-82E2-2E6752A69949}"/>
                </a:ext>
              </a:extLst>
            </p:cNvPr>
            <p:cNvSpPr>
              <a:spLocks/>
            </p:cNvSpPr>
            <p:nvPr/>
          </p:nvSpPr>
          <p:spPr bwMode="auto">
            <a:xfrm>
              <a:off x="5724526" y="2441575"/>
              <a:ext cx="90488" cy="87313"/>
            </a:xfrm>
            <a:custGeom>
              <a:avLst/>
              <a:gdLst>
                <a:gd name="T0" fmla="*/ 29 w 57"/>
                <a:gd name="T1" fmla="*/ 0 h 55"/>
                <a:gd name="T2" fmla="*/ 57 w 57"/>
                <a:gd name="T3" fmla="*/ 27 h 55"/>
                <a:gd name="T4" fmla="*/ 29 w 57"/>
                <a:gd name="T5" fmla="*/ 55 h 55"/>
                <a:gd name="T6" fmla="*/ 0 w 57"/>
                <a:gd name="T7" fmla="*/ 27 h 55"/>
                <a:gd name="T8" fmla="*/ 29 w 57"/>
                <a:gd name="T9" fmla="*/ 0 h 55"/>
              </a:gdLst>
              <a:ahLst/>
              <a:cxnLst>
                <a:cxn ang="0">
                  <a:pos x="T0" y="T1"/>
                </a:cxn>
                <a:cxn ang="0">
                  <a:pos x="T2" y="T3"/>
                </a:cxn>
                <a:cxn ang="0">
                  <a:pos x="T4" y="T5"/>
                </a:cxn>
                <a:cxn ang="0">
                  <a:pos x="T6" y="T7"/>
                </a:cxn>
                <a:cxn ang="0">
                  <a:pos x="T8" y="T9"/>
                </a:cxn>
              </a:cxnLst>
              <a:rect l="0" t="0" r="r" b="b"/>
              <a:pathLst>
                <a:path w="57" h="55">
                  <a:moveTo>
                    <a:pt x="29" y="0"/>
                  </a:moveTo>
                  <a:lnTo>
                    <a:pt x="57" y="27"/>
                  </a:lnTo>
                  <a:lnTo>
                    <a:pt x="29" y="55"/>
                  </a:lnTo>
                  <a:lnTo>
                    <a:pt x="0" y="27"/>
                  </a:lnTo>
                  <a:lnTo>
                    <a:pt x="29"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4" name="Freeform 67">
              <a:extLst>
                <a:ext uri="{FF2B5EF4-FFF2-40B4-BE49-F238E27FC236}">
                  <a16:creationId xmlns:a16="http://schemas.microsoft.com/office/drawing/2014/main" id="{8E19A2AF-9234-427E-B4B8-33194972007F}"/>
                </a:ext>
              </a:extLst>
            </p:cNvPr>
            <p:cNvSpPr>
              <a:spLocks/>
            </p:cNvSpPr>
            <p:nvPr/>
          </p:nvSpPr>
          <p:spPr bwMode="auto">
            <a:xfrm>
              <a:off x="5724526" y="2441575"/>
              <a:ext cx="90488" cy="87313"/>
            </a:xfrm>
            <a:custGeom>
              <a:avLst/>
              <a:gdLst>
                <a:gd name="T0" fmla="*/ 29 w 57"/>
                <a:gd name="T1" fmla="*/ 0 h 55"/>
                <a:gd name="T2" fmla="*/ 57 w 57"/>
                <a:gd name="T3" fmla="*/ 27 h 55"/>
                <a:gd name="T4" fmla="*/ 29 w 57"/>
                <a:gd name="T5" fmla="*/ 55 h 55"/>
                <a:gd name="T6" fmla="*/ 0 w 57"/>
                <a:gd name="T7" fmla="*/ 27 h 55"/>
                <a:gd name="T8" fmla="*/ 29 w 57"/>
                <a:gd name="T9" fmla="*/ 0 h 55"/>
              </a:gdLst>
              <a:ahLst/>
              <a:cxnLst>
                <a:cxn ang="0">
                  <a:pos x="T0" y="T1"/>
                </a:cxn>
                <a:cxn ang="0">
                  <a:pos x="T2" y="T3"/>
                </a:cxn>
                <a:cxn ang="0">
                  <a:pos x="T4" y="T5"/>
                </a:cxn>
                <a:cxn ang="0">
                  <a:pos x="T6" y="T7"/>
                </a:cxn>
                <a:cxn ang="0">
                  <a:pos x="T8" y="T9"/>
                </a:cxn>
              </a:cxnLst>
              <a:rect l="0" t="0" r="r" b="b"/>
              <a:pathLst>
                <a:path w="57" h="55">
                  <a:moveTo>
                    <a:pt x="29" y="0"/>
                  </a:moveTo>
                  <a:lnTo>
                    <a:pt x="57" y="27"/>
                  </a:lnTo>
                  <a:lnTo>
                    <a:pt x="29" y="55"/>
                  </a:lnTo>
                  <a:lnTo>
                    <a:pt x="0" y="27"/>
                  </a:lnTo>
                  <a:lnTo>
                    <a:pt x="29"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5" name="Freeform 68">
              <a:extLst>
                <a:ext uri="{FF2B5EF4-FFF2-40B4-BE49-F238E27FC236}">
                  <a16:creationId xmlns:a16="http://schemas.microsoft.com/office/drawing/2014/main" id="{C77EEC36-6C87-4238-BA1B-7777836B65CC}"/>
                </a:ext>
              </a:extLst>
            </p:cNvPr>
            <p:cNvSpPr>
              <a:spLocks/>
            </p:cNvSpPr>
            <p:nvPr/>
          </p:nvSpPr>
          <p:spPr bwMode="auto">
            <a:xfrm>
              <a:off x="6321426" y="3095625"/>
              <a:ext cx="88900" cy="87313"/>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6" name="Freeform 69">
              <a:extLst>
                <a:ext uri="{FF2B5EF4-FFF2-40B4-BE49-F238E27FC236}">
                  <a16:creationId xmlns:a16="http://schemas.microsoft.com/office/drawing/2014/main" id="{6B8338DB-EA15-4742-8E59-F2ABB7585059}"/>
                </a:ext>
              </a:extLst>
            </p:cNvPr>
            <p:cNvSpPr>
              <a:spLocks/>
            </p:cNvSpPr>
            <p:nvPr/>
          </p:nvSpPr>
          <p:spPr bwMode="auto">
            <a:xfrm>
              <a:off x="6321426" y="3095625"/>
              <a:ext cx="88900" cy="87313"/>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7" name="Freeform 70">
              <a:extLst>
                <a:ext uri="{FF2B5EF4-FFF2-40B4-BE49-F238E27FC236}">
                  <a16:creationId xmlns:a16="http://schemas.microsoft.com/office/drawing/2014/main" id="{57D567C0-CDB6-4577-9E4C-CC206AEBE993}"/>
                </a:ext>
              </a:extLst>
            </p:cNvPr>
            <p:cNvSpPr>
              <a:spLocks/>
            </p:cNvSpPr>
            <p:nvPr/>
          </p:nvSpPr>
          <p:spPr bwMode="auto">
            <a:xfrm>
              <a:off x="5937251" y="3398838"/>
              <a:ext cx="88900" cy="87313"/>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8" name="Freeform 71">
              <a:extLst>
                <a:ext uri="{FF2B5EF4-FFF2-40B4-BE49-F238E27FC236}">
                  <a16:creationId xmlns:a16="http://schemas.microsoft.com/office/drawing/2014/main" id="{98041D30-DC68-4D8A-B765-F01CD76D29D8}"/>
                </a:ext>
              </a:extLst>
            </p:cNvPr>
            <p:cNvSpPr>
              <a:spLocks/>
            </p:cNvSpPr>
            <p:nvPr/>
          </p:nvSpPr>
          <p:spPr bwMode="auto">
            <a:xfrm>
              <a:off x="5937251" y="3398838"/>
              <a:ext cx="88900" cy="87313"/>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69" name="Freeform 72">
              <a:extLst>
                <a:ext uri="{FF2B5EF4-FFF2-40B4-BE49-F238E27FC236}">
                  <a16:creationId xmlns:a16="http://schemas.microsoft.com/office/drawing/2014/main" id="{AA803A61-4FC7-4C8E-A0A8-FE764A84063E}"/>
                </a:ext>
              </a:extLst>
            </p:cNvPr>
            <p:cNvSpPr>
              <a:spLocks/>
            </p:cNvSpPr>
            <p:nvPr/>
          </p:nvSpPr>
          <p:spPr bwMode="auto">
            <a:xfrm>
              <a:off x="5864226" y="3729038"/>
              <a:ext cx="88900" cy="87313"/>
            </a:xfrm>
            <a:custGeom>
              <a:avLst/>
              <a:gdLst>
                <a:gd name="T0" fmla="*/ 28 w 56"/>
                <a:gd name="T1" fmla="*/ 0 h 55"/>
                <a:gd name="T2" fmla="*/ 56 w 56"/>
                <a:gd name="T3" fmla="*/ 27 h 55"/>
                <a:gd name="T4" fmla="*/ 28 w 56"/>
                <a:gd name="T5" fmla="*/ 55 h 55"/>
                <a:gd name="T6" fmla="*/ 0 w 56"/>
                <a:gd name="T7" fmla="*/ 27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7"/>
                  </a:lnTo>
                  <a:lnTo>
                    <a:pt x="28" y="55"/>
                  </a:lnTo>
                  <a:lnTo>
                    <a:pt x="0" y="27"/>
                  </a:lnTo>
                  <a:lnTo>
                    <a:pt x="28"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70" name="Freeform 73">
              <a:extLst>
                <a:ext uri="{FF2B5EF4-FFF2-40B4-BE49-F238E27FC236}">
                  <a16:creationId xmlns:a16="http://schemas.microsoft.com/office/drawing/2014/main" id="{885B6CA9-B0B2-4A8A-8BDB-31997F2546DF}"/>
                </a:ext>
              </a:extLst>
            </p:cNvPr>
            <p:cNvSpPr>
              <a:spLocks/>
            </p:cNvSpPr>
            <p:nvPr/>
          </p:nvSpPr>
          <p:spPr bwMode="auto">
            <a:xfrm>
              <a:off x="5864226" y="3729038"/>
              <a:ext cx="88900" cy="87313"/>
            </a:xfrm>
            <a:custGeom>
              <a:avLst/>
              <a:gdLst>
                <a:gd name="T0" fmla="*/ 28 w 56"/>
                <a:gd name="T1" fmla="*/ 0 h 55"/>
                <a:gd name="T2" fmla="*/ 56 w 56"/>
                <a:gd name="T3" fmla="*/ 27 h 55"/>
                <a:gd name="T4" fmla="*/ 28 w 56"/>
                <a:gd name="T5" fmla="*/ 55 h 55"/>
                <a:gd name="T6" fmla="*/ 0 w 56"/>
                <a:gd name="T7" fmla="*/ 27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7"/>
                  </a:lnTo>
                  <a:lnTo>
                    <a:pt x="28" y="55"/>
                  </a:lnTo>
                  <a:lnTo>
                    <a:pt x="0" y="27"/>
                  </a:lnTo>
                  <a:lnTo>
                    <a:pt x="28"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71" name="Freeform 74">
              <a:extLst>
                <a:ext uri="{FF2B5EF4-FFF2-40B4-BE49-F238E27FC236}">
                  <a16:creationId xmlns:a16="http://schemas.microsoft.com/office/drawing/2014/main" id="{77D15382-304B-4BBD-9317-3CFF38182236}"/>
                </a:ext>
              </a:extLst>
            </p:cNvPr>
            <p:cNvSpPr>
              <a:spLocks/>
            </p:cNvSpPr>
            <p:nvPr/>
          </p:nvSpPr>
          <p:spPr bwMode="auto">
            <a:xfrm>
              <a:off x="5708651" y="4356100"/>
              <a:ext cx="88900" cy="87313"/>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72" name="Freeform 75">
              <a:extLst>
                <a:ext uri="{FF2B5EF4-FFF2-40B4-BE49-F238E27FC236}">
                  <a16:creationId xmlns:a16="http://schemas.microsoft.com/office/drawing/2014/main" id="{DA06632F-71FF-495F-A6DF-6FA72CD9E596}"/>
                </a:ext>
              </a:extLst>
            </p:cNvPr>
            <p:cNvSpPr>
              <a:spLocks/>
            </p:cNvSpPr>
            <p:nvPr/>
          </p:nvSpPr>
          <p:spPr bwMode="auto">
            <a:xfrm>
              <a:off x="5708651" y="4356100"/>
              <a:ext cx="88900" cy="87313"/>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73" name="Freeform 76">
              <a:extLst>
                <a:ext uri="{FF2B5EF4-FFF2-40B4-BE49-F238E27FC236}">
                  <a16:creationId xmlns:a16="http://schemas.microsoft.com/office/drawing/2014/main" id="{BA498A48-8D11-4972-9429-EDF2740DB882}"/>
                </a:ext>
              </a:extLst>
            </p:cNvPr>
            <p:cNvSpPr>
              <a:spLocks/>
            </p:cNvSpPr>
            <p:nvPr/>
          </p:nvSpPr>
          <p:spPr bwMode="auto">
            <a:xfrm>
              <a:off x="5686426" y="4665663"/>
              <a:ext cx="88900" cy="85725"/>
            </a:xfrm>
            <a:custGeom>
              <a:avLst/>
              <a:gdLst>
                <a:gd name="T0" fmla="*/ 28 w 56"/>
                <a:gd name="T1" fmla="*/ 0 h 54"/>
                <a:gd name="T2" fmla="*/ 56 w 56"/>
                <a:gd name="T3" fmla="*/ 27 h 54"/>
                <a:gd name="T4" fmla="*/ 28 w 56"/>
                <a:gd name="T5" fmla="*/ 54 h 54"/>
                <a:gd name="T6" fmla="*/ 0 w 56"/>
                <a:gd name="T7" fmla="*/ 27 h 54"/>
                <a:gd name="T8" fmla="*/ 28 w 56"/>
                <a:gd name="T9" fmla="*/ 0 h 54"/>
              </a:gdLst>
              <a:ahLst/>
              <a:cxnLst>
                <a:cxn ang="0">
                  <a:pos x="T0" y="T1"/>
                </a:cxn>
                <a:cxn ang="0">
                  <a:pos x="T2" y="T3"/>
                </a:cxn>
                <a:cxn ang="0">
                  <a:pos x="T4" y="T5"/>
                </a:cxn>
                <a:cxn ang="0">
                  <a:pos x="T6" y="T7"/>
                </a:cxn>
                <a:cxn ang="0">
                  <a:pos x="T8" y="T9"/>
                </a:cxn>
              </a:cxnLst>
              <a:rect l="0" t="0" r="r" b="b"/>
              <a:pathLst>
                <a:path w="56" h="54">
                  <a:moveTo>
                    <a:pt x="28" y="0"/>
                  </a:moveTo>
                  <a:lnTo>
                    <a:pt x="56" y="27"/>
                  </a:lnTo>
                  <a:lnTo>
                    <a:pt x="28" y="54"/>
                  </a:lnTo>
                  <a:lnTo>
                    <a:pt x="0" y="27"/>
                  </a:lnTo>
                  <a:lnTo>
                    <a:pt x="28"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74" name="Freeform 77">
              <a:extLst>
                <a:ext uri="{FF2B5EF4-FFF2-40B4-BE49-F238E27FC236}">
                  <a16:creationId xmlns:a16="http://schemas.microsoft.com/office/drawing/2014/main" id="{0DA7F82E-3534-4DDF-8AFD-8285AAC9CFE6}"/>
                </a:ext>
              </a:extLst>
            </p:cNvPr>
            <p:cNvSpPr>
              <a:spLocks/>
            </p:cNvSpPr>
            <p:nvPr/>
          </p:nvSpPr>
          <p:spPr bwMode="auto">
            <a:xfrm>
              <a:off x="5686426" y="4665663"/>
              <a:ext cx="88900" cy="85725"/>
            </a:xfrm>
            <a:custGeom>
              <a:avLst/>
              <a:gdLst>
                <a:gd name="T0" fmla="*/ 28 w 56"/>
                <a:gd name="T1" fmla="*/ 0 h 54"/>
                <a:gd name="T2" fmla="*/ 56 w 56"/>
                <a:gd name="T3" fmla="*/ 27 h 54"/>
                <a:gd name="T4" fmla="*/ 28 w 56"/>
                <a:gd name="T5" fmla="*/ 54 h 54"/>
                <a:gd name="T6" fmla="*/ 0 w 56"/>
                <a:gd name="T7" fmla="*/ 27 h 54"/>
                <a:gd name="T8" fmla="*/ 28 w 56"/>
                <a:gd name="T9" fmla="*/ 0 h 54"/>
              </a:gdLst>
              <a:ahLst/>
              <a:cxnLst>
                <a:cxn ang="0">
                  <a:pos x="T0" y="T1"/>
                </a:cxn>
                <a:cxn ang="0">
                  <a:pos x="T2" y="T3"/>
                </a:cxn>
                <a:cxn ang="0">
                  <a:pos x="T4" y="T5"/>
                </a:cxn>
                <a:cxn ang="0">
                  <a:pos x="T6" y="T7"/>
                </a:cxn>
                <a:cxn ang="0">
                  <a:pos x="T8" y="T9"/>
                </a:cxn>
              </a:cxnLst>
              <a:rect l="0" t="0" r="r" b="b"/>
              <a:pathLst>
                <a:path w="56" h="54">
                  <a:moveTo>
                    <a:pt x="28" y="0"/>
                  </a:moveTo>
                  <a:lnTo>
                    <a:pt x="56" y="27"/>
                  </a:lnTo>
                  <a:lnTo>
                    <a:pt x="28" y="54"/>
                  </a:lnTo>
                  <a:lnTo>
                    <a:pt x="0" y="27"/>
                  </a:lnTo>
                  <a:lnTo>
                    <a:pt x="28"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75" name="Freeform 78">
              <a:extLst>
                <a:ext uri="{FF2B5EF4-FFF2-40B4-BE49-F238E27FC236}">
                  <a16:creationId xmlns:a16="http://schemas.microsoft.com/office/drawing/2014/main" id="{7A8767BB-62B6-465E-A88E-640DCC408E57}"/>
                </a:ext>
              </a:extLst>
            </p:cNvPr>
            <p:cNvSpPr>
              <a:spLocks/>
            </p:cNvSpPr>
            <p:nvPr/>
          </p:nvSpPr>
          <p:spPr bwMode="auto">
            <a:xfrm>
              <a:off x="5630863" y="4967288"/>
              <a:ext cx="88900" cy="87313"/>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solidFill>
              <a:srgbClr val="D82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76" name="Freeform 79">
              <a:extLst>
                <a:ext uri="{FF2B5EF4-FFF2-40B4-BE49-F238E27FC236}">
                  <a16:creationId xmlns:a16="http://schemas.microsoft.com/office/drawing/2014/main" id="{EE75F09F-48D8-44F9-9A47-164D101ED5B5}"/>
                </a:ext>
              </a:extLst>
            </p:cNvPr>
            <p:cNvSpPr>
              <a:spLocks/>
            </p:cNvSpPr>
            <p:nvPr/>
          </p:nvSpPr>
          <p:spPr bwMode="auto">
            <a:xfrm>
              <a:off x="5630863" y="4967288"/>
              <a:ext cx="88900" cy="87313"/>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noFill/>
            <a:ln w="11113">
              <a:solidFill>
                <a:srgbClr val="D825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F7F7F"/>
                </a:solidFill>
                <a:effectLst/>
                <a:uLnTx/>
                <a:uFillTx/>
                <a:latin typeface="Arial" panose="020B0604020202020204"/>
                <a:ea typeface="+mn-ea"/>
                <a:cs typeface="+mn-cs"/>
              </a:endParaRPr>
            </a:p>
          </p:txBody>
        </p:sp>
      </p:grpSp>
      <p:sp>
        <p:nvSpPr>
          <p:cNvPr id="77" name="Rectangle 80">
            <a:extLst>
              <a:ext uri="{FF2B5EF4-FFF2-40B4-BE49-F238E27FC236}">
                <a16:creationId xmlns:a16="http://schemas.microsoft.com/office/drawing/2014/main" id="{CE16BAEA-EDF8-4852-8767-6608B5BA8AF4}"/>
              </a:ext>
            </a:extLst>
          </p:cNvPr>
          <p:cNvSpPr>
            <a:spLocks noChangeArrowheads="1"/>
          </p:cNvSpPr>
          <p:nvPr/>
        </p:nvSpPr>
        <p:spPr bwMode="auto">
          <a:xfrm>
            <a:off x="4972923" y="5667545"/>
            <a:ext cx="19609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7F7F7F"/>
                </a:solidFill>
                <a:effectLst/>
                <a:uLnTx/>
                <a:uFillTx/>
                <a:latin typeface="Arial" panose="020B0604020202020204" pitchFamily="34" charset="0"/>
                <a:ea typeface="+mn-ea"/>
                <a:cs typeface="+mn-cs"/>
              </a:rPr>
              <a:t>0.1</a:t>
            </a:r>
            <a:endParaRPr kumimoji="0" lang="en-US" altLang="en-US" sz="1400" b="0" i="0" u="none" strike="noStrike" kern="1200" cap="none" spc="0" normalizeH="0" baseline="0" noProof="0">
              <a:ln>
                <a:noFill/>
              </a:ln>
              <a:solidFill>
                <a:srgbClr val="7F7F7F"/>
              </a:solidFill>
              <a:effectLst/>
              <a:uLnTx/>
              <a:uFillTx/>
              <a:latin typeface="Arial" panose="020B0604020202020204" pitchFamily="34" charset="0"/>
              <a:ea typeface="+mn-ea"/>
              <a:cs typeface="+mn-cs"/>
            </a:endParaRPr>
          </a:p>
        </p:txBody>
      </p:sp>
      <p:sp>
        <p:nvSpPr>
          <p:cNvPr id="78" name="Rectangle 81">
            <a:extLst>
              <a:ext uri="{FF2B5EF4-FFF2-40B4-BE49-F238E27FC236}">
                <a16:creationId xmlns:a16="http://schemas.microsoft.com/office/drawing/2014/main" id="{CBD7174E-A63D-426A-9766-DCF2E46B8637}"/>
              </a:ext>
            </a:extLst>
          </p:cNvPr>
          <p:cNvSpPr>
            <a:spLocks noChangeArrowheads="1"/>
          </p:cNvSpPr>
          <p:nvPr/>
        </p:nvSpPr>
        <p:spPr bwMode="auto">
          <a:xfrm>
            <a:off x="6234837" y="5667545"/>
            <a:ext cx="7845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7F7F7F">
                    <a:lumMod val="75000"/>
                  </a:srgbClr>
                </a:solidFill>
                <a:effectLst/>
                <a:uLnTx/>
                <a:uFillTx/>
                <a:latin typeface="Arial" panose="020B0604020202020204" pitchFamily="34" charset="0"/>
                <a:ea typeface="+mn-ea"/>
                <a:cs typeface="+mn-cs"/>
              </a:rPr>
              <a:t>1</a:t>
            </a:r>
            <a:endParaRPr kumimoji="0" lang="en-US" altLang="en-US" sz="1400" b="0" i="0" u="none" strike="noStrike" kern="1200" cap="none" spc="0" normalizeH="0" baseline="0" noProof="0">
              <a:ln>
                <a:noFill/>
              </a:ln>
              <a:solidFill>
                <a:srgbClr val="7F7F7F">
                  <a:lumMod val="75000"/>
                </a:srgbClr>
              </a:solidFill>
              <a:effectLst/>
              <a:uLnTx/>
              <a:uFillTx/>
              <a:latin typeface="Arial" panose="020B0604020202020204" pitchFamily="34" charset="0"/>
              <a:ea typeface="+mn-ea"/>
              <a:cs typeface="+mn-cs"/>
            </a:endParaRPr>
          </a:p>
        </p:txBody>
      </p:sp>
      <p:sp>
        <p:nvSpPr>
          <p:cNvPr id="79" name="Rectangle 82">
            <a:extLst>
              <a:ext uri="{FF2B5EF4-FFF2-40B4-BE49-F238E27FC236}">
                <a16:creationId xmlns:a16="http://schemas.microsoft.com/office/drawing/2014/main" id="{C06018F9-96B6-46F0-8DD5-77901752E9DB}"/>
              </a:ext>
            </a:extLst>
          </p:cNvPr>
          <p:cNvSpPr>
            <a:spLocks noChangeArrowheads="1"/>
          </p:cNvSpPr>
          <p:nvPr/>
        </p:nvSpPr>
        <p:spPr bwMode="auto">
          <a:xfrm>
            <a:off x="7415192" y="5667545"/>
            <a:ext cx="15690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7F7F7F">
                    <a:lumMod val="75000"/>
                  </a:srgbClr>
                </a:solidFill>
                <a:effectLst/>
                <a:uLnTx/>
                <a:uFillTx/>
                <a:latin typeface="Arial" panose="020B0604020202020204" pitchFamily="34" charset="0"/>
                <a:ea typeface="+mn-ea"/>
                <a:cs typeface="+mn-cs"/>
              </a:rPr>
              <a:t>10</a:t>
            </a:r>
            <a:endParaRPr kumimoji="0" lang="en-US" altLang="en-US" sz="1400" b="0" i="0" u="none" strike="noStrike" kern="1200" cap="none" spc="0" normalizeH="0" baseline="0" noProof="0">
              <a:ln>
                <a:noFill/>
              </a:ln>
              <a:solidFill>
                <a:srgbClr val="7F7F7F">
                  <a:lumMod val="75000"/>
                </a:srgbClr>
              </a:solidFill>
              <a:effectLst/>
              <a:uLnTx/>
              <a:uFillTx/>
              <a:latin typeface="Arial" panose="020B0604020202020204" pitchFamily="34" charset="0"/>
              <a:ea typeface="+mn-ea"/>
              <a:cs typeface="+mn-cs"/>
            </a:endParaRPr>
          </a:p>
        </p:txBody>
      </p:sp>
      <p:sp>
        <p:nvSpPr>
          <p:cNvPr id="80" name="Rectangle 79"/>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677844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870363001"/>
              </p:ext>
            </p:extLst>
          </p:nvPr>
        </p:nvGraphicFramePr>
        <p:xfrm>
          <a:off x="593609" y="1674819"/>
          <a:ext cx="8075848" cy="4932419"/>
        </p:xfrm>
        <a:graphic>
          <a:graphicData uri="http://schemas.openxmlformats.org/drawingml/2006/table">
            <a:tbl>
              <a:tblPr firstRow="1" bandRow="1">
                <a:tableStyleId>{C083E6E3-FA7D-4D7B-A595-EF9225AFEA82}</a:tableStyleId>
              </a:tblPr>
              <a:tblGrid>
                <a:gridCol w="8075848">
                  <a:extLst>
                    <a:ext uri="{9D8B030D-6E8A-4147-A177-3AD203B41FA5}">
                      <a16:colId xmlns:a16="http://schemas.microsoft.com/office/drawing/2014/main" val="20000"/>
                    </a:ext>
                  </a:extLst>
                </a:gridCol>
              </a:tblGrid>
              <a:tr h="485491">
                <a:tc>
                  <a:txBody>
                    <a:bodyPr/>
                    <a:lstStyle/>
                    <a:p>
                      <a:pPr marL="85725" indent="0">
                        <a:buClr>
                          <a:schemeClr val="accent1"/>
                        </a:buClr>
                        <a:buFont typeface="Arial" panose="020B0604020202020204" pitchFamily="34" charset="0"/>
                        <a:buNone/>
                      </a:pPr>
                      <a:r>
                        <a:rPr lang="en-CA" sz="1900" dirty="0">
                          <a:solidFill>
                            <a:schemeClr val="tx1">
                              <a:lumMod val="20000"/>
                              <a:lumOff val="80000"/>
                            </a:schemeClr>
                          </a:solidFill>
                        </a:rPr>
                        <a:t>Factors associated with increased bleeding risk</a:t>
                      </a:r>
                      <a:endParaRPr lang="en-US" sz="1900" dirty="0">
                        <a:solidFill>
                          <a:schemeClr val="tx1">
                            <a:lumMod val="20000"/>
                            <a:lumOff val="80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solidFill>
                      <a:schemeClr val="accent3">
                        <a:lumMod val="50000"/>
                      </a:schemeClr>
                    </a:solidFill>
                  </a:tcPr>
                </a:tc>
                <a:extLst>
                  <a:ext uri="{0D108BD9-81ED-4DB2-BD59-A6C34878D82A}">
                    <a16:rowId xmlns:a16="http://schemas.microsoft.com/office/drawing/2014/main" val="10000"/>
                  </a:ext>
                </a:extLst>
              </a:tr>
              <a:tr h="485491">
                <a:tc>
                  <a:txBody>
                    <a:bodyPr/>
                    <a:lstStyle/>
                    <a:p>
                      <a:pPr marL="285750" indent="-285750">
                        <a:buFont typeface="Wingdings" panose="05000000000000000000" pitchFamily="2" charset="2"/>
                        <a:buChar char="q"/>
                      </a:pPr>
                      <a:r>
                        <a:rPr lang="en-CA" sz="1900" b="0" i="0" u="none" strike="noStrike" kern="1200" baseline="0" dirty="0">
                          <a:solidFill>
                            <a:schemeClr val="accent2">
                              <a:lumMod val="75000"/>
                            </a:schemeClr>
                          </a:solidFill>
                          <a:latin typeface="+mn-lt"/>
                          <a:ea typeface="+mn-ea"/>
                          <a:cs typeface="+mn-cs"/>
                        </a:rPr>
                        <a:t>Need for OAC in addition to DAPT</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tcPr>
                </a:tc>
                <a:extLst>
                  <a:ext uri="{0D108BD9-81ED-4DB2-BD59-A6C34878D82A}">
                    <a16:rowId xmlns:a16="http://schemas.microsoft.com/office/drawing/2014/main" val="10001"/>
                  </a:ext>
                </a:extLst>
              </a:tr>
              <a:tr h="485491">
                <a:tc>
                  <a:txBody>
                    <a:bodyPr/>
                    <a:lstStyle/>
                    <a:p>
                      <a:pPr marL="285750" indent="-285750">
                        <a:buFont typeface="Wingdings" panose="05000000000000000000" pitchFamily="2" charset="2"/>
                        <a:buChar char="q"/>
                      </a:pPr>
                      <a:r>
                        <a:rPr lang="en-US" sz="1900" b="0" i="0" u="none" strike="noStrike" kern="1200" baseline="0" dirty="0">
                          <a:solidFill>
                            <a:schemeClr val="accent2">
                              <a:lumMod val="75000"/>
                            </a:schemeClr>
                          </a:solidFill>
                          <a:latin typeface="+mn-lt"/>
                          <a:ea typeface="+mn-ea"/>
                          <a:cs typeface="+mn-cs"/>
                        </a:rPr>
                        <a:t>Advanced age (&gt; 75 years) 	</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tcPr>
                </a:tc>
                <a:extLst>
                  <a:ext uri="{0D108BD9-81ED-4DB2-BD59-A6C34878D82A}">
                    <a16:rowId xmlns:a16="http://schemas.microsoft.com/office/drawing/2014/main" val="10002"/>
                  </a:ext>
                </a:extLst>
              </a:tr>
              <a:tr h="485491">
                <a:tc>
                  <a:txBody>
                    <a:bodyPr/>
                    <a:lstStyle/>
                    <a:p>
                      <a:pPr marL="285750" indent="-285750">
                        <a:buFont typeface="Wingdings" panose="05000000000000000000" pitchFamily="2" charset="2"/>
                        <a:buChar char="q"/>
                      </a:pPr>
                      <a:r>
                        <a:rPr lang="en-US" sz="1900" b="0" i="0" u="none" strike="noStrike" kern="1200" baseline="0" dirty="0">
                          <a:solidFill>
                            <a:schemeClr val="accent2">
                              <a:lumMod val="75000"/>
                            </a:schemeClr>
                          </a:solidFill>
                          <a:latin typeface="+mn-lt"/>
                          <a:ea typeface="+mn-ea"/>
                          <a:cs typeface="+mn-cs"/>
                        </a:rPr>
                        <a:t>Frailty</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tcPr>
                </a:tc>
                <a:extLst>
                  <a:ext uri="{0D108BD9-81ED-4DB2-BD59-A6C34878D82A}">
                    <a16:rowId xmlns:a16="http://schemas.microsoft.com/office/drawing/2014/main" val="10003"/>
                  </a:ext>
                </a:extLst>
              </a:tr>
              <a:tr h="563000">
                <a:tc>
                  <a:txBody>
                    <a:bodyPr/>
                    <a:lstStyle/>
                    <a:p>
                      <a:pPr marL="285750" indent="-285750">
                        <a:buFont typeface="Wingdings" panose="05000000000000000000" pitchFamily="2" charset="2"/>
                        <a:buChar char="q"/>
                      </a:pPr>
                      <a:r>
                        <a:rPr lang="en-US" sz="1900" b="0" i="0" u="none" strike="noStrike" kern="1200" baseline="0" dirty="0">
                          <a:solidFill>
                            <a:schemeClr val="accent2">
                              <a:lumMod val="75000"/>
                            </a:schemeClr>
                          </a:solidFill>
                          <a:latin typeface="+mn-lt"/>
                          <a:ea typeface="+mn-ea"/>
                          <a:cs typeface="+mn-cs"/>
                        </a:rPr>
                        <a:t>Anemia with hemoglobin &lt; 110 g/</a:t>
                      </a:r>
                      <a:r>
                        <a:rPr lang="en-US" sz="1900" b="0" i="0" u="none" strike="noStrike" kern="1200" baseline="0" dirty="0" err="1">
                          <a:solidFill>
                            <a:schemeClr val="accent2">
                              <a:lumMod val="75000"/>
                            </a:schemeClr>
                          </a:solidFill>
                          <a:latin typeface="+mn-lt"/>
                          <a:ea typeface="+mn-ea"/>
                          <a:cs typeface="+mn-cs"/>
                        </a:rPr>
                        <a:t>dL</a:t>
                      </a:r>
                      <a:r>
                        <a:rPr lang="en-US" sz="1900" b="0" i="0" u="none" strike="noStrike" kern="1200" baseline="0" dirty="0">
                          <a:solidFill>
                            <a:schemeClr val="accent2">
                              <a:lumMod val="75000"/>
                            </a:schemeClr>
                          </a:solidFill>
                          <a:latin typeface="+mn-lt"/>
                          <a:ea typeface="+mn-ea"/>
                          <a:cs typeface="+mn-cs"/>
                        </a:rPr>
                        <a:t> </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tcPr>
                </a:tc>
                <a:extLst>
                  <a:ext uri="{0D108BD9-81ED-4DB2-BD59-A6C34878D82A}">
                    <a16:rowId xmlns:a16="http://schemas.microsoft.com/office/drawing/2014/main" val="10004"/>
                  </a:ext>
                </a:extLst>
              </a:tr>
              <a:tr h="485491">
                <a:tc>
                  <a:txBody>
                    <a:bodyPr/>
                    <a:lstStyle/>
                    <a:p>
                      <a:pPr marL="285750" indent="-285750">
                        <a:buFont typeface="Wingdings" panose="05000000000000000000" pitchFamily="2" charset="2"/>
                        <a:buChar char="q"/>
                      </a:pPr>
                      <a:r>
                        <a:rPr lang="en-CA" sz="1900" b="0" i="0" u="none" strike="noStrike" kern="1200" baseline="0" dirty="0">
                          <a:solidFill>
                            <a:schemeClr val="accent2">
                              <a:lumMod val="75000"/>
                            </a:schemeClr>
                          </a:solidFill>
                          <a:latin typeface="+mn-lt"/>
                          <a:ea typeface="+mn-ea"/>
                          <a:cs typeface="+mn-cs"/>
                        </a:rPr>
                        <a:t>Chronic renal failure (creatinine clearance &lt; 40 mL/min)</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tcPr>
                </a:tc>
                <a:extLst>
                  <a:ext uri="{0D108BD9-81ED-4DB2-BD59-A6C34878D82A}">
                    <a16:rowId xmlns:a16="http://schemas.microsoft.com/office/drawing/2014/main" val="10005"/>
                  </a:ext>
                </a:extLst>
              </a:tr>
              <a:tr h="485491">
                <a:tc>
                  <a:txBody>
                    <a:bodyPr/>
                    <a:lstStyle/>
                    <a:p>
                      <a:pPr marL="285750" indent="-285750">
                        <a:buFont typeface="Wingdings" panose="05000000000000000000" pitchFamily="2" charset="2"/>
                        <a:buChar char="q"/>
                      </a:pPr>
                      <a:r>
                        <a:rPr lang="en-CA" sz="1900" b="0" i="0" u="none" strike="noStrike" kern="1200" baseline="0" dirty="0">
                          <a:solidFill>
                            <a:schemeClr val="accent2">
                              <a:lumMod val="75000"/>
                            </a:schemeClr>
                          </a:solidFill>
                          <a:latin typeface="+mn-lt"/>
                          <a:ea typeface="+mn-ea"/>
                          <a:cs typeface="+mn-cs"/>
                        </a:rPr>
                        <a:t>Low Body Weight (&lt; 60 kg)</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tcPr>
                </a:tc>
                <a:extLst>
                  <a:ext uri="{0D108BD9-81ED-4DB2-BD59-A6C34878D82A}">
                    <a16:rowId xmlns:a16="http://schemas.microsoft.com/office/drawing/2014/main" val="10006"/>
                  </a:ext>
                </a:extLst>
              </a:tr>
              <a:tr h="485491">
                <a:tc>
                  <a:txBody>
                    <a:bodyPr/>
                    <a:lstStyle/>
                    <a:p>
                      <a:pPr marL="285750" indent="-285750">
                        <a:buFont typeface="Wingdings" panose="05000000000000000000" pitchFamily="2" charset="2"/>
                        <a:buChar char="q"/>
                      </a:pPr>
                      <a:r>
                        <a:rPr lang="en-CA" sz="1900" b="0" i="0" u="none" strike="noStrike" kern="1200" baseline="0" dirty="0">
                          <a:solidFill>
                            <a:schemeClr val="accent2">
                              <a:lumMod val="75000"/>
                            </a:schemeClr>
                          </a:solidFill>
                          <a:latin typeface="+mn-lt"/>
                          <a:ea typeface="+mn-ea"/>
                          <a:cs typeface="+mn-cs"/>
                        </a:rPr>
                        <a:t>Hospitalization for bleeding within last year</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tcPr>
                </a:tc>
                <a:extLst>
                  <a:ext uri="{0D108BD9-81ED-4DB2-BD59-A6C34878D82A}">
                    <a16:rowId xmlns:a16="http://schemas.microsoft.com/office/drawing/2014/main" val="10007"/>
                  </a:ext>
                </a:extLst>
              </a:tr>
              <a:tr h="485491">
                <a:tc>
                  <a:txBody>
                    <a:bodyPr/>
                    <a:lstStyle/>
                    <a:p>
                      <a:pPr marL="285750" indent="-285750">
                        <a:buFont typeface="Wingdings" panose="05000000000000000000" pitchFamily="2" charset="2"/>
                        <a:buChar char="q"/>
                      </a:pPr>
                      <a:r>
                        <a:rPr lang="en-US" sz="1900" b="0" i="0" u="none" strike="noStrike" kern="1200" baseline="0" dirty="0">
                          <a:solidFill>
                            <a:schemeClr val="accent2">
                              <a:lumMod val="75000"/>
                            </a:schemeClr>
                          </a:solidFill>
                          <a:latin typeface="+mn-lt"/>
                          <a:ea typeface="+mn-ea"/>
                          <a:cs typeface="+mn-cs"/>
                        </a:rPr>
                        <a:t>Prior stroke/intracranial bleed</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tcPr>
                </a:tc>
                <a:extLst>
                  <a:ext uri="{0D108BD9-81ED-4DB2-BD59-A6C34878D82A}">
                    <a16:rowId xmlns:a16="http://schemas.microsoft.com/office/drawing/2014/main" val="10008"/>
                  </a:ext>
                </a:extLst>
              </a:tr>
              <a:tr h="485491">
                <a:tc>
                  <a:txBody>
                    <a:bodyPr/>
                    <a:lstStyle/>
                    <a:p>
                      <a:pPr marL="285750" indent="-285750">
                        <a:buFont typeface="Wingdings" panose="05000000000000000000" pitchFamily="2" charset="2"/>
                        <a:buChar char="q"/>
                      </a:pPr>
                      <a:r>
                        <a:rPr lang="en-CA" sz="1900" b="0" i="0" u="none" strike="noStrike" kern="1200" baseline="0" dirty="0">
                          <a:solidFill>
                            <a:schemeClr val="accent2">
                              <a:lumMod val="75000"/>
                            </a:schemeClr>
                          </a:solidFill>
                          <a:latin typeface="+mn-lt"/>
                          <a:ea typeface="+mn-ea"/>
                          <a:cs typeface="+mn-cs"/>
                        </a:rPr>
                        <a:t>Regular need for NSAIDS or prednisone</a:t>
                      </a:r>
                      <a:endParaRPr lang="en-US" sz="1900" dirty="0">
                        <a:solidFill>
                          <a:schemeClr val="accent2">
                            <a:lumMod val="75000"/>
                          </a:schemeClr>
                        </a:solidFill>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B w="12700"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3" name="Title 1">
            <a:extLst>
              <a:ext uri="{FF2B5EF4-FFF2-40B4-BE49-F238E27FC236}">
                <a16:creationId xmlns:a16="http://schemas.microsoft.com/office/drawing/2014/main" id="{D19BF8BC-2B7A-401F-9B2F-2ED66CF2734C}"/>
              </a:ext>
            </a:extLst>
          </p:cNvPr>
          <p:cNvSpPr>
            <a:spLocks noGrp="1"/>
          </p:cNvSpPr>
          <p:nvPr>
            <p:ph type="title"/>
          </p:nvPr>
        </p:nvSpPr>
        <p:spPr>
          <a:xfrm>
            <a:off x="612461" y="407602"/>
            <a:ext cx="7886700" cy="586463"/>
          </a:xfrm>
        </p:spPr>
        <p:txBody>
          <a:bodyPr>
            <a:noAutofit/>
          </a:bodyPr>
          <a:lstStyle/>
          <a:p>
            <a:r>
              <a:rPr lang="en-CA" sz="3600" dirty="0"/>
              <a:t>2018 CCS/CAIC Update APT Guidelines</a:t>
            </a:r>
            <a:endParaRPr lang="en-US" sz="3600" dirty="0"/>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7382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359285"/>
            <a:ext cx="8229600" cy="1143000"/>
          </a:xfrm>
        </p:spPr>
        <p:txBody>
          <a:bodyPr/>
          <a:lstStyle/>
          <a:p>
            <a:pPr eaLnBrk="1" hangingPunct="1"/>
            <a:r>
              <a:rPr lang="en-US" sz="3900" dirty="0">
                <a:latin typeface="Calibri" charset="0"/>
                <a:ea typeface="ＭＳ Ｐゴシック" charset="0"/>
                <a:cs typeface="ＭＳ Ｐゴシック" charset="0"/>
              </a:rPr>
              <a:t>Disclosures</a:t>
            </a:r>
            <a:endParaRPr lang="en-US" dirty="0">
              <a:latin typeface="Calibri" charset="0"/>
              <a:ea typeface="ＭＳ Ｐゴシック" charset="0"/>
              <a:cs typeface="ＭＳ Ｐゴシック" charset="0"/>
            </a:endParaRPr>
          </a:p>
        </p:txBody>
      </p:sp>
      <p:sp>
        <p:nvSpPr>
          <p:cNvPr id="13314" name="Content Placeholder 2"/>
          <p:cNvSpPr>
            <a:spLocks noGrp="1"/>
          </p:cNvSpPr>
          <p:nvPr>
            <p:ph idx="1"/>
          </p:nvPr>
        </p:nvSpPr>
        <p:spPr>
          <a:xfrm>
            <a:off x="2024305" y="1580537"/>
            <a:ext cx="5503945" cy="4525963"/>
          </a:xfrm>
        </p:spPr>
        <p:txBody>
          <a:bodyPr>
            <a:normAutofit/>
          </a:bodyPr>
          <a:lstStyle/>
          <a:p>
            <a:pPr eaLnBrk="1" hangingPunct="1"/>
            <a:r>
              <a:rPr lang="en-US" sz="3100" dirty="0">
                <a:latin typeface="Calibri" charset="0"/>
                <a:ea typeface="ＭＳ Ｐゴシック" charset="0"/>
                <a:cs typeface="ＭＳ Ｐゴシック" charset="0"/>
              </a:rPr>
              <a:t>consultant to </a:t>
            </a:r>
          </a:p>
          <a:p>
            <a:pPr lvl="1"/>
            <a:r>
              <a:rPr lang="en-US" sz="2600" dirty="0">
                <a:latin typeface="Calibri" charset="0"/>
                <a:ea typeface="ＭＳ Ｐゴシック" charset="0"/>
              </a:rPr>
              <a:t>Bayer</a:t>
            </a:r>
          </a:p>
          <a:p>
            <a:pPr lvl="1"/>
            <a:r>
              <a:rPr lang="en-US" sz="2600" dirty="0" err="1">
                <a:latin typeface="Calibri" charset="0"/>
                <a:ea typeface="ＭＳ Ｐゴシック" charset="0"/>
              </a:rPr>
              <a:t>Servier</a:t>
            </a:r>
            <a:endParaRPr lang="en-US" sz="2600" dirty="0">
              <a:latin typeface="Calibri" charset="0"/>
              <a:ea typeface="ＭＳ Ｐゴシック" charset="0"/>
            </a:endParaRPr>
          </a:p>
          <a:p>
            <a:pPr lvl="1"/>
            <a:r>
              <a:rPr lang="en-US" sz="2600" dirty="0">
                <a:latin typeface="Calibri" charset="0"/>
                <a:ea typeface="ＭＳ Ｐゴシック" charset="0"/>
              </a:rPr>
              <a:t>BMS/Pfizer</a:t>
            </a:r>
          </a:p>
          <a:p>
            <a:pPr lvl="1" eaLnBrk="1" hangingPunct="1"/>
            <a:r>
              <a:rPr lang="en-US" sz="2600" dirty="0">
                <a:latin typeface="Calibri" charset="0"/>
                <a:ea typeface="ＭＳ Ｐゴシック" charset="0"/>
              </a:rPr>
              <a:t>AstraZeneca</a:t>
            </a:r>
          </a:p>
          <a:p>
            <a:pPr lvl="1" eaLnBrk="1" hangingPunct="1"/>
            <a:r>
              <a:rPr lang="en-US" sz="2600" dirty="0" err="1">
                <a:latin typeface="Calibri" charset="0"/>
                <a:ea typeface="ＭＳ Ｐゴシック" charset="0"/>
              </a:rPr>
              <a:t>Boehringer</a:t>
            </a:r>
            <a:r>
              <a:rPr lang="en-US" sz="2600" dirty="0">
                <a:latin typeface="Calibri" charset="0"/>
                <a:ea typeface="ＭＳ Ｐゴシック" charset="0"/>
              </a:rPr>
              <a:t> </a:t>
            </a:r>
            <a:r>
              <a:rPr lang="en-US" sz="2600" dirty="0" err="1">
                <a:latin typeface="Calibri" charset="0"/>
                <a:ea typeface="ＭＳ Ｐゴシック" charset="0"/>
              </a:rPr>
              <a:t>Ingelheim</a:t>
            </a:r>
            <a:endParaRPr lang="en-US" sz="2600" dirty="0">
              <a:latin typeface="Calibri" charset="0"/>
              <a:ea typeface="ＭＳ Ｐゴシック" charset="0"/>
            </a:endParaRPr>
          </a:p>
        </p:txBody>
      </p:sp>
      <p:sp>
        <p:nvSpPr>
          <p:cNvPr id="5" name="Rectangle 4"/>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8572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51" y="5076070"/>
            <a:ext cx="8953500" cy="1384995"/>
          </a:xfrm>
          <a:prstGeom prst="rect">
            <a:avLst/>
          </a:prstGeom>
          <a:noFill/>
        </p:spPr>
        <p:txBody>
          <a:bodyPr wrap="square" rtlCol="0">
            <a:spAutoFit/>
          </a:bodyPr>
          <a:lstStyle/>
          <a:p>
            <a:pPr marL="342900" indent="-342900">
              <a:buFont typeface="Wingdings" charset="2"/>
              <a:buChar char="Ø"/>
            </a:pPr>
            <a:r>
              <a:rPr lang="en-US" sz="2800" dirty="0"/>
              <a:t>Even prior to contemporary trials on dual pathway using DOACs, there was little doubt that </a:t>
            </a:r>
            <a:r>
              <a:rPr lang="en-US" sz="2800" u="sng" dirty="0"/>
              <a:t>triple therapy is associated with greater bleeding than dual pathway</a:t>
            </a:r>
          </a:p>
        </p:txBody>
      </p:sp>
      <p:sp>
        <p:nvSpPr>
          <p:cNvPr id="6" name="Rectangle 5"/>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116" y="353083"/>
            <a:ext cx="6738471" cy="4347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6420426" y="4713555"/>
            <a:ext cx="2628324" cy="369332"/>
          </a:xfrm>
          <a:prstGeom prst="rect">
            <a:avLst/>
          </a:prstGeom>
          <a:noFill/>
        </p:spPr>
        <p:txBody>
          <a:bodyPr wrap="square" rtlCol="0">
            <a:spAutoFit/>
          </a:bodyPr>
          <a:lstStyle/>
          <a:p>
            <a:r>
              <a:rPr lang="en-US" dirty="0"/>
              <a:t>Lamberts et al JACC 2013</a:t>
            </a:r>
          </a:p>
        </p:txBody>
      </p:sp>
    </p:spTree>
    <p:extLst>
      <p:ext uri="{BB962C8B-B14F-4D97-AF65-F5344CB8AC3E}">
        <p14:creationId xmlns:p14="http://schemas.microsoft.com/office/powerpoint/2010/main" val="322967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927100"/>
            <a:ext cx="4601135" cy="2776183"/>
          </a:xfrm>
          <a:prstGeom prst="rect">
            <a:avLst/>
          </a:prstGeom>
        </p:spPr>
      </p:pic>
      <p:sp>
        <p:nvSpPr>
          <p:cNvPr id="3" name="TextBox 2"/>
          <p:cNvSpPr txBox="1"/>
          <p:nvPr/>
        </p:nvSpPr>
        <p:spPr>
          <a:xfrm>
            <a:off x="587042" y="499991"/>
            <a:ext cx="8001109" cy="584776"/>
          </a:xfrm>
          <a:prstGeom prst="rect">
            <a:avLst/>
          </a:prstGeom>
          <a:noFill/>
        </p:spPr>
        <p:txBody>
          <a:bodyPr wrap="none" rtlCol="0">
            <a:spAutoFit/>
          </a:bodyPr>
          <a:lstStyle/>
          <a:p>
            <a:pPr algn="ctr"/>
            <a:r>
              <a:rPr lang="en-US" sz="3200" dirty="0">
                <a:solidFill>
                  <a:prstClr val="black"/>
                </a:solidFill>
                <a:latin typeface="Calibri"/>
              </a:rPr>
              <a:t>Bleeding is not as benign as previously thought </a:t>
            </a:r>
          </a:p>
        </p:txBody>
      </p:sp>
      <p:sp>
        <p:nvSpPr>
          <p:cNvPr id="4" name="Rectangle 3"/>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5" name="TextBox 4"/>
          <p:cNvSpPr txBox="1"/>
          <p:nvPr/>
        </p:nvSpPr>
        <p:spPr>
          <a:xfrm>
            <a:off x="5562600" y="6248400"/>
            <a:ext cx="3357563" cy="369332"/>
          </a:xfrm>
          <a:prstGeom prst="rect">
            <a:avLst/>
          </a:prstGeom>
          <a:noFill/>
        </p:spPr>
        <p:txBody>
          <a:bodyPr wrap="square" rtlCol="0">
            <a:spAutoFit/>
          </a:bodyPr>
          <a:lstStyle/>
          <a:p>
            <a:r>
              <a:rPr lang="en-US" dirty="0" err="1"/>
              <a:t>Eikelboom</a:t>
            </a:r>
            <a:r>
              <a:rPr lang="en-US" dirty="0"/>
              <a:t> et al. Circulation 2006</a:t>
            </a:r>
          </a:p>
        </p:txBody>
      </p:sp>
      <p:pic>
        <p:nvPicPr>
          <p:cNvPr id="6" name="Picture 5"/>
          <p:cNvPicPr>
            <a:picLocks noChangeAspect="1"/>
          </p:cNvPicPr>
          <p:nvPr/>
        </p:nvPicPr>
        <p:blipFill>
          <a:blip r:embed="rId3"/>
          <a:stretch>
            <a:fillRect/>
          </a:stretch>
        </p:blipFill>
        <p:spPr>
          <a:xfrm>
            <a:off x="3686363" y="3370959"/>
            <a:ext cx="5287682" cy="2849800"/>
          </a:xfrm>
          <a:prstGeom prst="rect">
            <a:avLst/>
          </a:prstGeom>
        </p:spPr>
      </p:pic>
      <p:sp>
        <p:nvSpPr>
          <p:cNvPr id="7" name="TextBox 6"/>
          <p:cNvSpPr txBox="1"/>
          <p:nvPr/>
        </p:nvSpPr>
        <p:spPr>
          <a:xfrm>
            <a:off x="283882" y="3763030"/>
            <a:ext cx="3570423" cy="2677656"/>
          </a:xfrm>
          <a:prstGeom prst="rect">
            <a:avLst/>
          </a:prstGeom>
          <a:noFill/>
        </p:spPr>
        <p:txBody>
          <a:bodyPr wrap="square" rtlCol="0">
            <a:spAutoFit/>
          </a:bodyPr>
          <a:lstStyle/>
          <a:p>
            <a:pPr marL="342900" indent="-342900">
              <a:buFont typeface="Arial"/>
              <a:buChar char="•"/>
            </a:pPr>
            <a:r>
              <a:rPr lang="en-US" sz="2400" dirty="0"/>
              <a:t>Death due to bleeding itself, interruption of antiplatelet/antithrombotic therapy</a:t>
            </a:r>
          </a:p>
          <a:p>
            <a:endParaRPr lang="en-US" sz="2400" dirty="0"/>
          </a:p>
          <a:p>
            <a:pPr marL="342900" indent="-342900">
              <a:buFont typeface="Arial"/>
              <a:buChar char="•"/>
            </a:pPr>
            <a:r>
              <a:rPr lang="en-US" sz="2400" dirty="0"/>
              <a:t>Reduction of bleeding worthwhile goal</a:t>
            </a:r>
          </a:p>
        </p:txBody>
      </p:sp>
    </p:spTree>
    <p:extLst>
      <p:ext uri="{BB962C8B-B14F-4D97-AF65-F5344CB8AC3E}">
        <p14:creationId xmlns:p14="http://schemas.microsoft.com/office/powerpoint/2010/main" val="361868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
          <p:cNvSpPr>
            <a:spLocks noChangeArrowheads="1"/>
          </p:cNvSpPr>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CA" sz="2800" dirty="0">
                <a:solidFill>
                  <a:srgbClr val="000000"/>
                </a:solidFill>
                <a:latin typeface="Arial" charset="0"/>
                <a:ea typeface="ＭＳ Ｐゴシック" charset="0"/>
                <a:cs typeface="ＭＳ Ｐゴシック" charset="0"/>
              </a:rPr>
              <a:t>Risk of stent thrombosis significantly lower with current generation drug eluting stents</a:t>
            </a:r>
            <a:endParaRPr lang="en-CA" sz="2800" i="1" dirty="0">
              <a:solidFill>
                <a:srgbClr val="000000"/>
              </a:solidFill>
              <a:latin typeface="Arial" charset="0"/>
              <a:ea typeface="ＭＳ Ｐゴシック" charset="0"/>
              <a:cs typeface="ＭＳ Ｐゴシック" charset="0"/>
            </a:endParaRPr>
          </a:p>
        </p:txBody>
      </p:sp>
      <p:sp>
        <p:nvSpPr>
          <p:cNvPr id="10" name="Rectangle 9"/>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823" y="1696962"/>
            <a:ext cx="4081378" cy="3720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ontent Placeholder 8"/>
          <p:cNvSpPr txBox="1">
            <a:spLocks/>
          </p:cNvSpPr>
          <p:nvPr/>
        </p:nvSpPr>
        <p:spPr>
          <a:xfrm>
            <a:off x="4813495" y="1965183"/>
            <a:ext cx="4016739" cy="3309049"/>
          </a:xfrm>
          <a:prstGeom prst="rect">
            <a:avLst/>
          </a:prstGeom>
        </p:spPr>
        <p:txBody>
          <a:bodyPr rtlCol="0">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eaLnBrk="1" fontAlgn="auto" hangingPunct="1">
              <a:spcAft>
                <a:spcPts val="0"/>
              </a:spcAft>
              <a:buFont typeface="Arial" panose="020B0604020202020204" pitchFamily="34" charset="0"/>
              <a:buChar char="•"/>
              <a:defRPr/>
            </a:pPr>
            <a:r>
              <a:rPr lang="en-US" sz="2800" dirty="0">
                <a:ea typeface="+mn-ea"/>
                <a:cs typeface="+mn-cs"/>
              </a:rPr>
              <a:t>Thinner stent struts</a:t>
            </a:r>
            <a:r>
              <a:rPr lang="en-US" sz="2800" dirty="0"/>
              <a:t>; t</a:t>
            </a:r>
            <a:r>
              <a:rPr lang="en-US" sz="2800" dirty="0">
                <a:ea typeface="+mn-ea"/>
                <a:cs typeface="+mn-cs"/>
              </a:rPr>
              <a:t>hrombus resistant polymer</a:t>
            </a:r>
          </a:p>
          <a:p>
            <a:pPr eaLnBrk="1" fontAlgn="auto" hangingPunct="1">
              <a:spcAft>
                <a:spcPts val="0"/>
              </a:spcAft>
              <a:buFont typeface="Arial" panose="020B0604020202020204" pitchFamily="34" charset="0"/>
              <a:buChar char="•"/>
              <a:defRPr/>
            </a:pPr>
            <a:r>
              <a:rPr lang="en-US" sz="2800" dirty="0">
                <a:ea typeface="+mn-ea"/>
              </a:rPr>
              <a:t>Improved vascular healing and </a:t>
            </a:r>
            <a:r>
              <a:rPr lang="en-US" sz="2800" dirty="0" err="1">
                <a:ea typeface="+mn-ea"/>
              </a:rPr>
              <a:t>endothelialization</a:t>
            </a:r>
            <a:endParaRPr lang="en-US" sz="2800" dirty="0">
              <a:ea typeface="+mn-ea"/>
            </a:endParaRPr>
          </a:p>
        </p:txBody>
      </p:sp>
      <p:sp>
        <p:nvSpPr>
          <p:cNvPr id="13" name="TextBox 12"/>
          <p:cNvSpPr txBox="1">
            <a:spLocks noChangeArrowheads="1"/>
          </p:cNvSpPr>
          <p:nvPr/>
        </p:nvSpPr>
        <p:spPr bwMode="auto">
          <a:xfrm>
            <a:off x="1373033" y="5521579"/>
            <a:ext cx="29897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dirty="0">
                <a:latin typeface="+mn-lt"/>
              </a:rPr>
              <a:t>Dangas et al. </a:t>
            </a:r>
            <a:r>
              <a:rPr lang="en-US" sz="1800" dirty="0">
                <a:latin typeface="+mn-lt"/>
              </a:rPr>
              <a:t>JACC </a:t>
            </a:r>
            <a:r>
              <a:rPr lang="en-US" sz="1800" dirty="0" err="1">
                <a:latin typeface="+mn-lt"/>
              </a:rPr>
              <a:t>Int</a:t>
            </a:r>
            <a:r>
              <a:rPr lang="en-US" sz="1800" dirty="0">
                <a:latin typeface="+mn-lt"/>
              </a:rPr>
              <a:t> </a:t>
            </a:r>
            <a:r>
              <a:rPr lang="fi-FI" sz="1800" dirty="0">
                <a:latin typeface="+mn-lt"/>
              </a:rPr>
              <a:t>2013</a:t>
            </a:r>
            <a:endParaRPr lang="en-US" sz="1800" dirty="0">
              <a:latin typeface="+mn-lt"/>
              <a:cs typeface="Arial" charset="0"/>
            </a:endParaRPr>
          </a:p>
        </p:txBody>
      </p:sp>
    </p:spTree>
    <p:extLst>
      <p:ext uri="{BB962C8B-B14F-4D97-AF65-F5344CB8AC3E}">
        <p14:creationId xmlns:p14="http://schemas.microsoft.com/office/powerpoint/2010/main" val="109026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ChangeArrowheads="1"/>
          </p:cNvSpPr>
          <p:nvPr/>
        </p:nvSpPr>
        <p:spPr bwMode="auto">
          <a:xfrm>
            <a:off x="374650" y="9879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CA" sz="2400" dirty="0">
                <a:solidFill>
                  <a:schemeClr val="tx2"/>
                </a:solidFill>
                <a:latin typeface="Calibri"/>
                <a:cs typeface="Calibri"/>
              </a:rPr>
              <a:t>Contemporary Trials of Dual Pathway using DOACs vs. Triple Therapy </a:t>
            </a:r>
          </a:p>
        </p:txBody>
      </p:sp>
      <p:sp>
        <p:nvSpPr>
          <p:cNvPr id="17" name="Rectangle 16"/>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pic>
        <p:nvPicPr>
          <p:cNvPr id="18" name="Picture 17">
            <a:extLst>
              <a:ext uri="{FF2B5EF4-FFF2-40B4-BE49-F238E27FC236}">
                <a16:creationId xmlns:a16="http://schemas.microsoft.com/office/drawing/2014/main" id="{8E3E398B-F13D-4B72-BB3B-4B7891D6EA45}"/>
              </a:ext>
            </a:extLst>
          </p:cNvPr>
          <p:cNvPicPr>
            <a:picLocks noChangeAspect="1"/>
          </p:cNvPicPr>
          <p:nvPr/>
        </p:nvPicPr>
        <p:blipFill>
          <a:blip r:embed="rId2"/>
          <a:stretch>
            <a:fillRect/>
          </a:stretch>
        </p:blipFill>
        <p:spPr>
          <a:xfrm>
            <a:off x="289277" y="3936531"/>
            <a:ext cx="2908135" cy="2696792"/>
          </a:xfrm>
          <a:prstGeom prst="rect">
            <a:avLst/>
          </a:prstGeom>
          <a:effectLst>
            <a:outerShdw blurRad="50800" dist="76200" dir="5400000" algn="ctr" rotWithShape="0">
              <a:schemeClr val="bg2">
                <a:alpha val="40000"/>
              </a:schemeClr>
            </a:outerShdw>
          </a:effectLst>
        </p:spPr>
      </p:pic>
      <p:pic>
        <p:nvPicPr>
          <p:cNvPr id="3" name="Picture 2"/>
          <p:cNvPicPr>
            <a:picLocks noChangeAspect="1"/>
          </p:cNvPicPr>
          <p:nvPr/>
        </p:nvPicPr>
        <p:blipFill>
          <a:blip r:embed="rId3"/>
          <a:stretch>
            <a:fillRect/>
          </a:stretch>
        </p:blipFill>
        <p:spPr>
          <a:xfrm>
            <a:off x="3421530" y="4331594"/>
            <a:ext cx="5722470" cy="1565921"/>
          </a:xfrm>
          <a:prstGeom prst="rect">
            <a:avLst/>
          </a:prstGeom>
        </p:spPr>
      </p:pic>
      <p:pic>
        <p:nvPicPr>
          <p:cNvPr id="4" name="Picture 3"/>
          <p:cNvPicPr>
            <a:picLocks noChangeAspect="1"/>
          </p:cNvPicPr>
          <p:nvPr/>
        </p:nvPicPr>
        <p:blipFill>
          <a:blip r:embed="rId4"/>
          <a:stretch>
            <a:fillRect/>
          </a:stretch>
        </p:blipFill>
        <p:spPr>
          <a:xfrm>
            <a:off x="374651" y="1059214"/>
            <a:ext cx="4167467" cy="2533166"/>
          </a:xfrm>
          <a:prstGeom prst="rect">
            <a:avLst/>
          </a:prstGeom>
        </p:spPr>
      </p:pic>
      <p:pic>
        <p:nvPicPr>
          <p:cNvPr id="5" name="Picture 4"/>
          <p:cNvPicPr>
            <a:picLocks noChangeAspect="1"/>
          </p:cNvPicPr>
          <p:nvPr/>
        </p:nvPicPr>
        <p:blipFill>
          <a:blip r:embed="rId5"/>
          <a:stretch>
            <a:fillRect/>
          </a:stretch>
        </p:blipFill>
        <p:spPr>
          <a:xfrm>
            <a:off x="4706472" y="1427256"/>
            <a:ext cx="4181662" cy="2165124"/>
          </a:xfrm>
          <a:prstGeom prst="rect">
            <a:avLst/>
          </a:prstGeom>
        </p:spPr>
      </p:pic>
    </p:spTree>
    <p:extLst>
      <p:ext uri="{BB962C8B-B14F-4D97-AF65-F5344CB8AC3E}">
        <p14:creationId xmlns:p14="http://schemas.microsoft.com/office/powerpoint/2010/main" val="30372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5250" y="76200"/>
            <a:ext cx="8953500" cy="6705600"/>
          </a:xfrm>
          <a:prstGeom prst="rect">
            <a:avLst/>
          </a:prstGeom>
          <a:noFill/>
          <a:ln w="57150" cap="flat" cmpd="sng" algn="ctr">
            <a:solidFill>
              <a:srgbClr val="8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636365637"/>
              </p:ext>
            </p:extLst>
          </p:nvPr>
        </p:nvGraphicFramePr>
        <p:xfrm>
          <a:off x="298825" y="1397000"/>
          <a:ext cx="8546350" cy="4788645"/>
        </p:xfrm>
        <a:graphic>
          <a:graphicData uri="http://schemas.openxmlformats.org/drawingml/2006/table">
            <a:tbl>
              <a:tblPr firstRow="1" bandRow="1">
                <a:tableStyleId>{2D5ABB26-0587-4C30-8999-92F81FD0307C}</a:tableStyleId>
              </a:tblPr>
              <a:tblGrid>
                <a:gridCol w="1709270">
                  <a:extLst>
                    <a:ext uri="{9D8B030D-6E8A-4147-A177-3AD203B41FA5}">
                      <a16:colId xmlns:a16="http://schemas.microsoft.com/office/drawing/2014/main" val="20000"/>
                    </a:ext>
                  </a:extLst>
                </a:gridCol>
                <a:gridCol w="1709270">
                  <a:extLst>
                    <a:ext uri="{9D8B030D-6E8A-4147-A177-3AD203B41FA5}">
                      <a16:colId xmlns:a16="http://schemas.microsoft.com/office/drawing/2014/main" val="20001"/>
                    </a:ext>
                  </a:extLst>
                </a:gridCol>
                <a:gridCol w="1709270">
                  <a:extLst>
                    <a:ext uri="{9D8B030D-6E8A-4147-A177-3AD203B41FA5}">
                      <a16:colId xmlns:a16="http://schemas.microsoft.com/office/drawing/2014/main" val="20002"/>
                    </a:ext>
                  </a:extLst>
                </a:gridCol>
                <a:gridCol w="1709270">
                  <a:extLst>
                    <a:ext uri="{9D8B030D-6E8A-4147-A177-3AD203B41FA5}">
                      <a16:colId xmlns:a16="http://schemas.microsoft.com/office/drawing/2014/main" val="20003"/>
                    </a:ext>
                  </a:extLst>
                </a:gridCol>
                <a:gridCol w="1709270">
                  <a:extLst>
                    <a:ext uri="{9D8B030D-6E8A-4147-A177-3AD203B41FA5}">
                      <a16:colId xmlns:a16="http://schemas.microsoft.com/office/drawing/2014/main" val="20004"/>
                    </a:ext>
                  </a:extLst>
                </a:gridCol>
              </a:tblGrid>
              <a:tr h="449320">
                <a:tc>
                  <a:txBody>
                    <a:bodyPr/>
                    <a:lstStyle/>
                    <a:p>
                      <a:endParaRPr lang="en-US" dirty="0"/>
                    </a:p>
                  </a:txBody>
                  <a:tcPr/>
                </a:tc>
                <a:tc>
                  <a:txBody>
                    <a:bodyPr/>
                    <a:lstStyle/>
                    <a:p>
                      <a:pPr algn="ctr"/>
                      <a:r>
                        <a:rPr lang="en-US" b="1" dirty="0"/>
                        <a:t>PIONEER</a:t>
                      </a:r>
                    </a:p>
                  </a:txBody>
                  <a:tcPr/>
                </a:tc>
                <a:tc>
                  <a:txBody>
                    <a:bodyPr/>
                    <a:lstStyle/>
                    <a:p>
                      <a:pPr algn="ctr"/>
                      <a:r>
                        <a:rPr lang="en-US" b="1" dirty="0"/>
                        <a:t>REDUAL</a:t>
                      </a:r>
                    </a:p>
                  </a:txBody>
                  <a:tcPr/>
                </a:tc>
                <a:tc>
                  <a:txBody>
                    <a:bodyPr/>
                    <a:lstStyle/>
                    <a:p>
                      <a:pPr algn="ctr"/>
                      <a:r>
                        <a:rPr lang="en-US" b="1" dirty="0"/>
                        <a:t>AUGUSTUS</a:t>
                      </a:r>
                    </a:p>
                  </a:txBody>
                  <a:tcPr/>
                </a:tc>
                <a:tc>
                  <a:txBody>
                    <a:bodyPr/>
                    <a:lstStyle/>
                    <a:p>
                      <a:pPr algn="ctr"/>
                      <a:r>
                        <a:rPr lang="en-US" b="1" dirty="0"/>
                        <a:t>ENTRUST</a:t>
                      </a:r>
                    </a:p>
                  </a:txBody>
                  <a:tcPr/>
                </a:tc>
                <a:extLst>
                  <a:ext uri="{0D108BD9-81ED-4DB2-BD59-A6C34878D82A}">
                    <a16:rowId xmlns:a16="http://schemas.microsoft.com/office/drawing/2014/main" val="10000"/>
                  </a:ext>
                </a:extLst>
              </a:tr>
              <a:tr h="449320">
                <a:tc>
                  <a:txBody>
                    <a:bodyPr/>
                    <a:lstStyle/>
                    <a:p>
                      <a:r>
                        <a:rPr lang="en-US" b="1" dirty="0"/>
                        <a:t>n</a:t>
                      </a:r>
                    </a:p>
                  </a:txBody>
                  <a:tcPr/>
                </a:tc>
                <a:tc>
                  <a:txBody>
                    <a:bodyPr/>
                    <a:lstStyle/>
                    <a:p>
                      <a:pPr algn="ctr"/>
                      <a:r>
                        <a:rPr lang="en-US" dirty="0"/>
                        <a:t>2100</a:t>
                      </a:r>
                    </a:p>
                  </a:txBody>
                  <a:tcPr/>
                </a:tc>
                <a:tc>
                  <a:txBody>
                    <a:bodyPr/>
                    <a:lstStyle/>
                    <a:p>
                      <a:pPr algn="ctr"/>
                      <a:r>
                        <a:rPr lang="en-US" dirty="0"/>
                        <a:t>2725</a:t>
                      </a:r>
                    </a:p>
                  </a:txBody>
                  <a:tcPr/>
                </a:tc>
                <a:tc>
                  <a:txBody>
                    <a:bodyPr/>
                    <a:lstStyle/>
                    <a:p>
                      <a:pPr algn="ctr"/>
                      <a:r>
                        <a:rPr lang="en-US" dirty="0"/>
                        <a:t>4614</a:t>
                      </a:r>
                    </a:p>
                  </a:txBody>
                  <a:tcPr/>
                </a:tc>
                <a:tc>
                  <a:txBody>
                    <a:bodyPr/>
                    <a:lstStyle/>
                    <a:p>
                      <a:pPr algn="ctr"/>
                      <a:r>
                        <a:rPr lang="en-US" dirty="0"/>
                        <a:t>1506</a:t>
                      </a:r>
                    </a:p>
                  </a:txBody>
                  <a:tcPr/>
                </a:tc>
                <a:extLst>
                  <a:ext uri="{0D108BD9-81ED-4DB2-BD59-A6C34878D82A}">
                    <a16:rowId xmlns:a16="http://schemas.microsoft.com/office/drawing/2014/main" val="10001"/>
                  </a:ext>
                </a:extLst>
              </a:tr>
              <a:tr h="1107913">
                <a:tc>
                  <a:txBody>
                    <a:bodyPr/>
                    <a:lstStyle/>
                    <a:p>
                      <a:r>
                        <a:rPr lang="en-US" b="1" dirty="0"/>
                        <a:t>DOAC</a:t>
                      </a:r>
                    </a:p>
                  </a:txBody>
                  <a:tcPr/>
                </a:tc>
                <a:tc>
                  <a:txBody>
                    <a:bodyPr/>
                    <a:lstStyle/>
                    <a:p>
                      <a:pPr algn="ctr"/>
                      <a:r>
                        <a:rPr lang="en-US" dirty="0" err="1"/>
                        <a:t>Rivaroxaban</a:t>
                      </a:r>
                      <a:r>
                        <a:rPr lang="en-US" dirty="0"/>
                        <a:t> 15mg (*X% 10mg)</a:t>
                      </a:r>
                    </a:p>
                  </a:txBody>
                  <a:tcPr/>
                </a:tc>
                <a:tc>
                  <a:txBody>
                    <a:bodyPr/>
                    <a:lstStyle/>
                    <a:p>
                      <a:pPr algn="ctr"/>
                      <a:r>
                        <a:rPr lang="en-US" dirty="0" err="1"/>
                        <a:t>Dabigatran</a:t>
                      </a:r>
                      <a:r>
                        <a:rPr lang="en-US" dirty="0"/>
                        <a:t> 110mg</a:t>
                      </a:r>
                      <a:r>
                        <a:rPr lang="en-US" baseline="0" dirty="0"/>
                        <a:t> &amp; 150mg</a:t>
                      </a:r>
                      <a:endParaRPr lang="en-US" dirty="0"/>
                    </a:p>
                  </a:txBody>
                  <a:tcPr/>
                </a:tc>
                <a:tc>
                  <a:txBody>
                    <a:bodyPr/>
                    <a:lstStyle/>
                    <a:p>
                      <a:pPr algn="ctr"/>
                      <a:r>
                        <a:rPr lang="en-US" dirty="0" err="1"/>
                        <a:t>Apixaban</a:t>
                      </a:r>
                      <a:r>
                        <a:rPr lang="en-US" dirty="0"/>
                        <a:t> 5mg (10% 2.5mg)</a:t>
                      </a:r>
                    </a:p>
                  </a:txBody>
                  <a:tcPr/>
                </a:tc>
                <a:tc>
                  <a:txBody>
                    <a:bodyPr/>
                    <a:lstStyle/>
                    <a:p>
                      <a:pPr algn="ctr"/>
                      <a:r>
                        <a:rPr lang="en-US" dirty="0" err="1"/>
                        <a:t>Edoxaban</a:t>
                      </a:r>
                      <a:r>
                        <a:rPr lang="en-US" baseline="0" dirty="0"/>
                        <a:t> 60mg (20% 30mg)</a:t>
                      </a:r>
                      <a:endParaRPr lang="en-US" dirty="0"/>
                    </a:p>
                  </a:txBody>
                  <a:tcPr/>
                </a:tc>
                <a:extLst>
                  <a:ext uri="{0D108BD9-81ED-4DB2-BD59-A6C34878D82A}">
                    <a16:rowId xmlns:a16="http://schemas.microsoft.com/office/drawing/2014/main" val="10002"/>
                  </a:ext>
                </a:extLst>
              </a:tr>
              <a:tr h="449320">
                <a:tc>
                  <a:txBody>
                    <a:bodyPr/>
                    <a:lstStyle/>
                    <a:p>
                      <a:r>
                        <a:rPr lang="en-US" b="1" dirty="0" err="1"/>
                        <a:t>Clopidogrel</a:t>
                      </a:r>
                      <a:endParaRPr lang="en-US" b="1" dirty="0"/>
                    </a:p>
                  </a:txBody>
                  <a:tcPr/>
                </a:tc>
                <a:tc>
                  <a:txBody>
                    <a:bodyPr/>
                    <a:lstStyle/>
                    <a:p>
                      <a:pPr algn="ctr"/>
                      <a:r>
                        <a:rPr lang="en-US" dirty="0"/>
                        <a:t>95%</a:t>
                      </a:r>
                    </a:p>
                  </a:txBody>
                  <a:tcPr/>
                </a:tc>
                <a:tc>
                  <a:txBody>
                    <a:bodyPr/>
                    <a:lstStyle/>
                    <a:p>
                      <a:pPr algn="ctr"/>
                      <a:r>
                        <a:rPr lang="en-US" dirty="0"/>
                        <a:t>88%</a:t>
                      </a:r>
                    </a:p>
                  </a:txBody>
                  <a:tcPr/>
                </a:tc>
                <a:tc>
                  <a:txBody>
                    <a:bodyPr/>
                    <a:lstStyle/>
                    <a:p>
                      <a:pPr algn="ctr"/>
                      <a:r>
                        <a:rPr lang="en-US" dirty="0"/>
                        <a:t>93%</a:t>
                      </a:r>
                    </a:p>
                  </a:txBody>
                  <a:tcPr/>
                </a:tc>
                <a:tc>
                  <a:txBody>
                    <a:bodyPr/>
                    <a:lstStyle/>
                    <a:p>
                      <a:pPr algn="ctr"/>
                      <a:r>
                        <a:rPr lang="en-US" dirty="0"/>
                        <a:t>92%</a:t>
                      </a:r>
                    </a:p>
                  </a:txBody>
                  <a:tcPr/>
                </a:tc>
                <a:extLst>
                  <a:ext uri="{0D108BD9-81ED-4DB2-BD59-A6C34878D82A}">
                    <a16:rowId xmlns:a16="http://schemas.microsoft.com/office/drawing/2014/main" val="10003"/>
                  </a:ext>
                </a:extLst>
              </a:tr>
              <a:tr h="775539">
                <a:tc>
                  <a:txBody>
                    <a:bodyPr/>
                    <a:lstStyle/>
                    <a:p>
                      <a:r>
                        <a:rPr lang="en-US" b="1" dirty="0"/>
                        <a:t>Comparison</a:t>
                      </a:r>
                    </a:p>
                  </a:txBody>
                  <a:tcPr/>
                </a:tc>
                <a:tc>
                  <a:txBody>
                    <a:bodyPr/>
                    <a:lstStyle/>
                    <a:p>
                      <a:pPr algn="ctr"/>
                      <a:r>
                        <a:rPr lang="en-US" dirty="0" err="1"/>
                        <a:t>Vit</a:t>
                      </a:r>
                      <a:r>
                        <a:rPr lang="en-US" baseline="0" dirty="0"/>
                        <a:t> K TT</a:t>
                      </a:r>
                      <a:endParaRPr lang="en-US" dirty="0"/>
                    </a:p>
                  </a:txBody>
                  <a:tcPr/>
                </a:tc>
                <a:tc>
                  <a:txBody>
                    <a:bodyPr/>
                    <a:lstStyle/>
                    <a:p>
                      <a:pPr algn="ctr"/>
                      <a:r>
                        <a:rPr lang="en-US" dirty="0" err="1"/>
                        <a:t>Vit</a:t>
                      </a:r>
                      <a:r>
                        <a:rPr lang="en-US" dirty="0"/>
                        <a:t> K TT</a:t>
                      </a:r>
                    </a:p>
                  </a:txBody>
                  <a:tcPr/>
                </a:tc>
                <a:tc>
                  <a:txBody>
                    <a:bodyPr/>
                    <a:lstStyle/>
                    <a:p>
                      <a:pPr algn="ctr"/>
                      <a:r>
                        <a:rPr lang="en-US" dirty="0"/>
                        <a:t>TT (</a:t>
                      </a:r>
                      <a:r>
                        <a:rPr lang="en-US" dirty="0" err="1"/>
                        <a:t>Vit</a:t>
                      </a:r>
                      <a:r>
                        <a:rPr lang="en-US" dirty="0"/>
                        <a:t> K + </a:t>
                      </a:r>
                      <a:r>
                        <a:rPr lang="en-US" dirty="0" err="1"/>
                        <a:t>apixaban</a:t>
                      </a:r>
                      <a:r>
                        <a:rPr lang="en-US" dirty="0"/>
                        <a:t>)</a:t>
                      </a:r>
                    </a:p>
                  </a:txBody>
                  <a:tcPr/>
                </a:tc>
                <a:tc>
                  <a:txBody>
                    <a:bodyPr/>
                    <a:lstStyle/>
                    <a:p>
                      <a:pPr algn="ctr"/>
                      <a:r>
                        <a:rPr lang="en-US" dirty="0" err="1"/>
                        <a:t>Vit</a:t>
                      </a:r>
                      <a:r>
                        <a:rPr lang="en-US" dirty="0"/>
                        <a:t> K TT</a:t>
                      </a:r>
                    </a:p>
                  </a:txBody>
                  <a:tcPr/>
                </a:tc>
                <a:extLst>
                  <a:ext uri="{0D108BD9-81ED-4DB2-BD59-A6C34878D82A}">
                    <a16:rowId xmlns:a16="http://schemas.microsoft.com/office/drawing/2014/main" val="10004"/>
                  </a:ext>
                </a:extLst>
              </a:tr>
              <a:tr h="449320">
                <a:tc>
                  <a:txBody>
                    <a:bodyPr/>
                    <a:lstStyle/>
                    <a:p>
                      <a:r>
                        <a:rPr lang="en-US" b="1" dirty="0"/>
                        <a:t>ACS</a:t>
                      </a:r>
                    </a:p>
                  </a:txBody>
                  <a:tcPr/>
                </a:tc>
                <a:tc>
                  <a:txBody>
                    <a:bodyPr/>
                    <a:lstStyle/>
                    <a:p>
                      <a:pPr algn="ctr"/>
                      <a:r>
                        <a:rPr lang="en-US" dirty="0"/>
                        <a:t>50%</a:t>
                      </a:r>
                    </a:p>
                  </a:txBody>
                  <a:tcPr/>
                </a:tc>
                <a:tc>
                  <a:txBody>
                    <a:bodyPr/>
                    <a:lstStyle/>
                    <a:p>
                      <a:pPr algn="ctr"/>
                      <a:r>
                        <a:rPr lang="en-US" dirty="0"/>
                        <a:t>50%</a:t>
                      </a:r>
                    </a:p>
                  </a:txBody>
                  <a:tcPr/>
                </a:tc>
                <a:tc>
                  <a:txBody>
                    <a:bodyPr/>
                    <a:lstStyle/>
                    <a:p>
                      <a:pPr algn="ctr"/>
                      <a:r>
                        <a:rPr lang="en-US" dirty="0"/>
                        <a:t>61%</a:t>
                      </a:r>
                    </a:p>
                  </a:txBody>
                  <a:tcPr/>
                </a:tc>
                <a:tc>
                  <a:txBody>
                    <a:bodyPr/>
                    <a:lstStyle/>
                    <a:p>
                      <a:pPr algn="ctr"/>
                      <a:r>
                        <a:rPr lang="en-US" dirty="0"/>
                        <a:t>52%</a:t>
                      </a:r>
                    </a:p>
                  </a:txBody>
                  <a:tcPr/>
                </a:tc>
                <a:extLst>
                  <a:ext uri="{0D108BD9-81ED-4DB2-BD59-A6C34878D82A}">
                    <a16:rowId xmlns:a16="http://schemas.microsoft.com/office/drawing/2014/main" val="10005"/>
                  </a:ext>
                </a:extLst>
              </a:tr>
              <a:tr h="1107913">
                <a:tc>
                  <a:txBody>
                    <a:bodyPr/>
                    <a:lstStyle/>
                    <a:p>
                      <a:r>
                        <a:rPr lang="en-US" b="1" baseline="0" dirty="0"/>
                        <a:t>Time to randomization after PCI/ACS</a:t>
                      </a:r>
                      <a:endParaRPr lang="en-US" b="1" dirty="0"/>
                    </a:p>
                  </a:txBody>
                  <a:tcPr/>
                </a:tc>
                <a:tc>
                  <a:txBody>
                    <a:bodyPr/>
                    <a:lstStyle/>
                    <a:p>
                      <a:pPr algn="ctr"/>
                      <a:r>
                        <a:rPr lang="en-US" dirty="0"/>
                        <a:t>Within 72h</a:t>
                      </a:r>
                    </a:p>
                  </a:txBody>
                  <a:tcPr/>
                </a:tc>
                <a:tc>
                  <a:txBody>
                    <a:bodyPr/>
                    <a:lstStyle/>
                    <a:p>
                      <a:pPr algn="ctr"/>
                      <a:r>
                        <a:rPr lang="en-US" dirty="0"/>
                        <a:t>Within 120h</a:t>
                      </a:r>
                    </a:p>
                  </a:txBody>
                  <a:tcPr/>
                </a:tc>
                <a:tc>
                  <a:txBody>
                    <a:bodyPr/>
                    <a:lstStyle/>
                    <a:p>
                      <a:pPr algn="ctr"/>
                      <a:r>
                        <a:rPr lang="en-US" dirty="0"/>
                        <a:t>Median 6 days</a:t>
                      </a:r>
                    </a:p>
                  </a:txBody>
                  <a:tcPr/>
                </a:tc>
                <a:tc>
                  <a:txBody>
                    <a:bodyPr/>
                    <a:lstStyle/>
                    <a:p>
                      <a:pPr algn="ctr"/>
                      <a:r>
                        <a:rPr lang="en-US" dirty="0"/>
                        <a:t>Median 45h</a:t>
                      </a:r>
                    </a:p>
                  </a:txBody>
                  <a:tcPr/>
                </a:tc>
                <a:extLst>
                  <a:ext uri="{0D108BD9-81ED-4DB2-BD59-A6C34878D82A}">
                    <a16:rowId xmlns:a16="http://schemas.microsoft.com/office/drawing/2014/main" val="10006"/>
                  </a:ext>
                </a:extLst>
              </a:tr>
            </a:tbl>
          </a:graphicData>
        </a:graphic>
      </p:graphicFrame>
      <p:sp>
        <p:nvSpPr>
          <p:cNvPr id="13" name="TextBox 12"/>
          <p:cNvSpPr txBox="1"/>
          <p:nvPr/>
        </p:nvSpPr>
        <p:spPr>
          <a:xfrm>
            <a:off x="2121647" y="508000"/>
            <a:ext cx="5304118" cy="523220"/>
          </a:xfrm>
          <a:prstGeom prst="rect">
            <a:avLst/>
          </a:prstGeom>
          <a:noFill/>
        </p:spPr>
        <p:txBody>
          <a:bodyPr wrap="square" rtlCol="0">
            <a:spAutoFit/>
          </a:bodyPr>
          <a:lstStyle/>
          <a:p>
            <a:pPr algn="ctr"/>
            <a:r>
              <a:rPr lang="en-US" sz="2800" b="1" dirty="0"/>
              <a:t>Study Characteristics</a:t>
            </a:r>
          </a:p>
        </p:txBody>
      </p:sp>
    </p:spTree>
    <p:extLst>
      <p:ext uri="{BB962C8B-B14F-4D97-AF65-F5344CB8AC3E}">
        <p14:creationId xmlns:p14="http://schemas.microsoft.com/office/powerpoint/2010/main" val="374405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CA"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CA"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4166</TotalTime>
  <Words>2251</Words>
  <Application>Microsoft Macintosh PowerPoint</Application>
  <PresentationFormat>On-screen Show (4:3)</PresentationFormat>
  <Paragraphs>436</Paragraphs>
  <Slides>38</Slides>
  <Notes>13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38</vt:i4>
      </vt:variant>
    </vt:vector>
  </HeadingPairs>
  <TitlesOfParts>
    <vt:vector size="52" baseType="lpstr">
      <vt:lpstr>Arial Unicode MS</vt:lpstr>
      <vt:lpstr>ＭＳ Ｐゴシック</vt:lpstr>
      <vt:lpstr>ＭＳ Ｐゴシック</vt:lpstr>
      <vt:lpstr>ヒラギノ角ゴ Pro W3</vt:lpstr>
      <vt:lpstr>Arial</vt:lpstr>
      <vt:lpstr>Calibri</vt:lpstr>
      <vt:lpstr>Times</vt:lpstr>
      <vt:lpstr>Times New Roman</vt:lpstr>
      <vt:lpstr>Wingdings</vt:lpstr>
      <vt:lpstr>Zapf Dingbats</vt:lpstr>
      <vt:lpstr>Office Theme</vt:lpstr>
      <vt:lpstr>1_Office Theme</vt:lpstr>
      <vt:lpstr>4_Office Theme</vt:lpstr>
      <vt:lpstr>Default Design</vt:lpstr>
      <vt:lpstr>Management of Atrial Fibrillation Patients Undergoing PCI: The Evidence Supports Dual Pathway Inhibition</vt:lpstr>
      <vt:lpstr>How could a nice guy like  Alexis Matteau get this so wrong? </vt:lpstr>
      <vt:lpstr>How could a nice guy like  Alexis Matteau get this so wrong? </vt:lpstr>
      <vt:lpstr>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Adverse signal towards greater stent thrombosis with Dual Pathway</vt:lpstr>
      <vt:lpstr>Implications for ASA</vt:lpstr>
      <vt:lpstr>2018 CCS/CAIC Update APT Guidelines</vt:lpstr>
      <vt:lpstr>CONNECT AF+PCI study</vt:lpstr>
      <vt:lpstr>  Management of Patients with Atrial Fibrillation Undergoing PCI:  The Evidence Supports (the  Option for) Dual Pathway Inhibition  Choose Dual Pathway for the Appropriate Patient </vt:lpstr>
      <vt:lpstr>Management of Patients with Stable CAD/PAD:  The Evidence Supports Dual Pathway Inhibition</vt:lpstr>
      <vt:lpstr>Disclosures</vt:lpstr>
      <vt:lpstr>PowerPoint Presentation</vt:lpstr>
      <vt:lpstr>Risk of Future Coronary Events Determined By Entire Coronary Vascular Bed</vt:lpstr>
      <vt:lpstr>Dual Pathway Approach To Reduce CV Events</vt:lpstr>
      <vt:lpstr>Addition of Rivaroxaban 2.5 BID to DAPT early after ACS reduced MACE including death from CV causes, but increased major bleeding and ICH</vt:lpstr>
      <vt:lpstr>COMPASS Trial design</vt:lpstr>
      <vt:lpstr>CAD Inclusion </vt:lpstr>
      <vt:lpstr>COMPASS Trial – Efficacy Results</vt:lpstr>
      <vt:lpstr>PowerPoint Presentation</vt:lpstr>
      <vt:lpstr>PowerPoint Presentation</vt:lpstr>
      <vt:lpstr>COMPASS TRIAL: MAJOR BLEEDING RATES</vt:lpstr>
      <vt:lpstr>PowerPoint Presentation</vt:lpstr>
      <vt:lpstr>PowerPoint Presentation</vt:lpstr>
      <vt:lpstr>Two Effective Therapies With Reasonably Acceptable Bleeding Risk</vt:lpstr>
      <vt:lpstr>My Personal Potential Differentiators </vt:lpstr>
      <vt:lpstr>  Management of Patients with Stable CAD/PAD:  The Evidence Supports (the  Option for) Dual Pathway Inhibition  Choose Dual Pathway for the Appropriate Patient </vt:lpstr>
      <vt:lpstr>PowerPoint Presentation</vt:lpstr>
      <vt:lpstr>PowerPoint Presentation</vt:lpstr>
      <vt:lpstr>ANALYSIS INDICATES POTENTIAL IMPROVEMENT  IN BENEFIT-RISK OVER TIME: EFFICACY MAINTAINED, BLEEDING RISK REDUCED</vt:lpstr>
      <vt:lpstr>2018 CCS/CAIC Update APT Guidelines</vt:lpstr>
    </vt:vector>
  </TitlesOfParts>
  <Company>Buller Innovations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Buller</dc:creator>
  <cp:lastModifiedBy>Kevin McKenzie</cp:lastModifiedBy>
  <cp:revision>171</cp:revision>
  <dcterms:created xsi:type="dcterms:W3CDTF">2013-05-28T01:24:00Z</dcterms:created>
  <dcterms:modified xsi:type="dcterms:W3CDTF">2019-10-25T19:22:07Z</dcterms:modified>
</cp:coreProperties>
</file>